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9" r:id="rId5"/>
    <p:sldId id="259" r:id="rId6"/>
    <p:sldId id="260" r:id="rId7"/>
    <p:sldId id="275" r:id="rId8"/>
    <p:sldId id="277" r:id="rId9"/>
    <p:sldId id="270" r:id="rId10"/>
    <p:sldId id="264" r:id="rId11"/>
    <p:sldId id="276" r:id="rId12"/>
    <p:sldId id="268" r:id="rId13"/>
    <p:sldId id="278" r:id="rId14"/>
    <p:sldId id="279" r:id="rId15"/>
    <p:sldId id="280" r:id="rId16"/>
    <p:sldId id="281" r:id="rId17"/>
    <p:sldId id="271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D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85" autoAdjust="0"/>
    <p:restoredTop sz="85435" autoAdjust="0"/>
  </p:normalViewPr>
  <p:slideViewPr>
    <p:cSldViewPr snapToGrid="0">
      <p:cViewPr>
        <p:scale>
          <a:sx n="69" d="100"/>
          <a:sy n="69" d="100"/>
        </p:scale>
        <p:origin x="-492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A293ED-913A-4336-B886-B6941E0EA52B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913145-F00B-4C5E-8D8B-30554D8A7BB7}">
      <dgm:prSet phldrT="[Текст]" phldr="1"/>
      <dgm:spPr/>
      <dgm:t>
        <a:bodyPr/>
        <a:lstStyle/>
        <a:p>
          <a:endParaRPr lang="ru-RU"/>
        </a:p>
      </dgm:t>
    </dgm:pt>
    <dgm:pt modelId="{4EB36D6D-76FC-4BFB-A167-6909308D427E}" type="parTrans" cxnId="{9B95B5E4-7348-41AE-AD6A-1601748D9E77}">
      <dgm:prSet/>
      <dgm:spPr/>
      <dgm:t>
        <a:bodyPr/>
        <a:lstStyle/>
        <a:p>
          <a:endParaRPr lang="ru-RU"/>
        </a:p>
      </dgm:t>
    </dgm:pt>
    <dgm:pt modelId="{25A15BA5-C693-4B5E-8776-04A86D5239E2}" type="sibTrans" cxnId="{9B95B5E4-7348-41AE-AD6A-1601748D9E77}">
      <dgm:prSet/>
      <dgm:spPr/>
      <dgm:t>
        <a:bodyPr/>
        <a:lstStyle/>
        <a:p>
          <a:endParaRPr lang="ru-RU"/>
        </a:p>
      </dgm:t>
    </dgm:pt>
    <dgm:pt modelId="{78E455F8-AEE8-40C9-9F97-BAD8B0D8500F}">
      <dgm:prSet phldrT="[Текст]" custT="1"/>
      <dgm:spPr/>
      <dgm:t>
        <a:bodyPr/>
        <a:lstStyle/>
        <a:p>
          <a:r>
            <a:rPr lang="ru-RU" sz="2000" b="1" dirty="0"/>
            <a:t>Преимущество </a:t>
          </a:r>
        </a:p>
      </dgm:t>
    </dgm:pt>
    <dgm:pt modelId="{CC55B2BF-7741-4982-84A9-7C2E4F3EE4B4}" type="parTrans" cxnId="{0774AA43-C8E8-4565-849C-FEC98F56A549}">
      <dgm:prSet/>
      <dgm:spPr/>
      <dgm:t>
        <a:bodyPr/>
        <a:lstStyle/>
        <a:p>
          <a:endParaRPr lang="ru-RU"/>
        </a:p>
      </dgm:t>
    </dgm:pt>
    <dgm:pt modelId="{6134F1A4-089C-4ECD-9883-6680409E1570}" type="sibTrans" cxnId="{0774AA43-C8E8-4565-849C-FEC98F56A549}">
      <dgm:prSet/>
      <dgm:spPr/>
      <dgm:t>
        <a:bodyPr/>
        <a:lstStyle/>
        <a:p>
          <a:endParaRPr lang="ru-RU"/>
        </a:p>
      </dgm:t>
    </dgm:pt>
    <dgm:pt modelId="{348536E3-26D3-4FE3-A120-65444221AC7C}">
      <dgm:prSet phldrT="[Текст]" phldr="1"/>
      <dgm:spPr/>
      <dgm:t>
        <a:bodyPr/>
        <a:lstStyle/>
        <a:p>
          <a:endParaRPr lang="ru-RU"/>
        </a:p>
      </dgm:t>
    </dgm:pt>
    <dgm:pt modelId="{4A80D31A-E420-4E93-9C3A-DD1B6646BFDE}" type="parTrans" cxnId="{9F7C777D-625F-4023-9D8E-3DF87A1FCFBE}">
      <dgm:prSet/>
      <dgm:spPr/>
      <dgm:t>
        <a:bodyPr/>
        <a:lstStyle/>
        <a:p>
          <a:endParaRPr lang="ru-RU"/>
        </a:p>
      </dgm:t>
    </dgm:pt>
    <dgm:pt modelId="{99EF7284-8532-4E04-BAEA-2B3357CAF4F3}" type="sibTrans" cxnId="{9F7C777D-625F-4023-9D8E-3DF87A1FCFBE}">
      <dgm:prSet/>
      <dgm:spPr/>
      <dgm:t>
        <a:bodyPr/>
        <a:lstStyle/>
        <a:p>
          <a:endParaRPr lang="ru-RU"/>
        </a:p>
      </dgm:t>
    </dgm:pt>
    <dgm:pt modelId="{5BD60063-9B82-4D34-852E-772257BDEAAA}">
      <dgm:prSet phldrT="[Текст]" custT="1"/>
      <dgm:spPr/>
      <dgm:t>
        <a:bodyPr/>
        <a:lstStyle/>
        <a:p>
          <a:r>
            <a:rPr lang="ru-RU" sz="2000" b="1" dirty="0"/>
            <a:t>Уникальность </a:t>
          </a:r>
        </a:p>
      </dgm:t>
    </dgm:pt>
    <dgm:pt modelId="{4D829173-72AA-45D4-8568-C7826BE2D925}" type="parTrans" cxnId="{ADDE4217-6D56-415D-BE1C-8916AD6B496A}">
      <dgm:prSet/>
      <dgm:spPr/>
      <dgm:t>
        <a:bodyPr/>
        <a:lstStyle/>
        <a:p>
          <a:endParaRPr lang="ru-RU"/>
        </a:p>
      </dgm:t>
    </dgm:pt>
    <dgm:pt modelId="{FC895FAC-1AFF-4463-85A6-B402E0E79B58}" type="sibTrans" cxnId="{ADDE4217-6D56-415D-BE1C-8916AD6B496A}">
      <dgm:prSet/>
      <dgm:spPr/>
      <dgm:t>
        <a:bodyPr/>
        <a:lstStyle/>
        <a:p>
          <a:endParaRPr lang="ru-RU"/>
        </a:p>
      </dgm:t>
    </dgm:pt>
    <dgm:pt modelId="{4550339F-F2FE-4F28-8F83-1FB9C95E7909}">
      <dgm:prSet phldrT="[Текст]" phldr="1"/>
      <dgm:spPr/>
      <dgm:t>
        <a:bodyPr/>
        <a:lstStyle/>
        <a:p>
          <a:endParaRPr lang="ru-RU" dirty="0"/>
        </a:p>
      </dgm:t>
    </dgm:pt>
    <dgm:pt modelId="{311B1B85-F138-49CD-AB7F-056B52795050}" type="parTrans" cxnId="{5C215B79-10FE-419C-86F5-6779B8757D48}">
      <dgm:prSet/>
      <dgm:spPr/>
      <dgm:t>
        <a:bodyPr/>
        <a:lstStyle/>
        <a:p>
          <a:endParaRPr lang="ru-RU"/>
        </a:p>
      </dgm:t>
    </dgm:pt>
    <dgm:pt modelId="{23BDC161-4414-4531-A8AC-A3A1DC9C4E2C}" type="sibTrans" cxnId="{5C215B79-10FE-419C-86F5-6779B8757D48}">
      <dgm:prSet/>
      <dgm:spPr/>
      <dgm:t>
        <a:bodyPr/>
        <a:lstStyle/>
        <a:p>
          <a:endParaRPr lang="ru-RU"/>
        </a:p>
      </dgm:t>
    </dgm:pt>
    <dgm:pt modelId="{CD4E6C98-9A5C-4261-8C95-70D9D68D762C}">
      <dgm:prSet phldrT="[Текст]"/>
      <dgm:spPr/>
      <dgm:t>
        <a:bodyPr/>
        <a:lstStyle/>
        <a:p>
          <a:r>
            <a:rPr lang="ru-RU" b="1" dirty="0"/>
            <a:t>Система электронного меню с возможностью </a:t>
          </a:r>
          <a:r>
            <a:rPr lang="ru-RU" b="1" dirty="0" err="1"/>
            <a:t>кастомизации</a:t>
          </a:r>
          <a:r>
            <a:rPr lang="ru-RU" b="1" dirty="0"/>
            <a:t> блюд на посадочных местах </a:t>
          </a:r>
        </a:p>
      </dgm:t>
    </dgm:pt>
    <dgm:pt modelId="{725661F6-50CF-4441-816A-4F84A20712BB}" type="parTrans" cxnId="{851537FD-C5A5-47A5-AE17-4E9EC3A88F6D}">
      <dgm:prSet/>
      <dgm:spPr/>
      <dgm:t>
        <a:bodyPr/>
        <a:lstStyle/>
        <a:p>
          <a:endParaRPr lang="ru-RU"/>
        </a:p>
      </dgm:t>
    </dgm:pt>
    <dgm:pt modelId="{94DC8808-82CD-4DA6-B604-74EAB83C4C6A}" type="sibTrans" cxnId="{851537FD-C5A5-47A5-AE17-4E9EC3A88F6D}">
      <dgm:prSet/>
      <dgm:spPr/>
      <dgm:t>
        <a:bodyPr/>
        <a:lstStyle/>
        <a:p>
          <a:endParaRPr lang="ru-RU"/>
        </a:p>
      </dgm:t>
    </dgm:pt>
    <dgm:pt modelId="{C1F9D8A5-A2DD-4CA8-9F35-BE109CC615DB}" type="pres">
      <dgm:prSet presAssocID="{CBA293ED-913A-4336-B886-B6941E0EA52B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98A04141-2F37-49BD-BDC9-23B3257CB336}" type="pres">
      <dgm:prSet presAssocID="{7A913145-F00B-4C5E-8D8B-30554D8A7BB7}" presName="parentText1" presStyleLbl="node1" presStyleIdx="0" presStyleCnt="3">
        <dgm:presLayoutVars>
          <dgm:chMax/>
          <dgm:chPref val="3"/>
          <dgm:bulletEnabled val="1"/>
        </dgm:presLayoutVars>
      </dgm:prSet>
      <dgm:spPr/>
    </dgm:pt>
    <dgm:pt modelId="{2EF021CA-18F1-4C05-9C76-4F60C9717AD0}" type="pres">
      <dgm:prSet presAssocID="{7A913145-F00B-4C5E-8D8B-30554D8A7BB7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</dgm:pt>
    <dgm:pt modelId="{3542BCEF-A75D-4908-8034-5461ED5D5ED5}" type="pres">
      <dgm:prSet presAssocID="{348536E3-26D3-4FE3-A120-65444221AC7C}" presName="parentText2" presStyleLbl="node1" presStyleIdx="1" presStyleCnt="3">
        <dgm:presLayoutVars>
          <dgm:chMax/>
          <dgm:chPref val="3"/>
          <dgm:bulletEnabled val="1"/>
        </dgm:presLayoutVars>
      </dgm:prSet>
      <dgm:spPr/>
    </dgm:pt>
    <dgm:pt modelId="{1C74E52D-C623-4B01-AEC2-8A95F0487DD6}" type="pres">
      <dgm:prSet presAssocID="{348536E3-26D3-4FE3-A120-65444221AC7C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</dgm:pt>
    <dgm:pt modelId="{0B14BAAB-2170-4EAB-BBCA-857588A769CA}" type="pres">
      <dgm:prSet presAssocID="{4550339F-F2FE-4F28-8F83-1FB9C95E7909}" presName="parentText3" presStyleLbl="node1" presStyleIdx="2" presStyleCnt="3" custScaleX="112246" custLinFactNeighborX="-7069" custLinFactNeighborY="4659">
        <dgm:presLayoutVars>
          <dgm:chMax/>
          <dgm:chPref val="3"/>
          <dgm:bulletEnabled val="1"/>
        </dgm:presLayoutVars>
      </dgm:prSet>
      <dgm:spPr/>
    </dgm:pt>
    <dgm:pt modelId="{F3D0DFF4-5AAC-4435-90B9-D113F3300449}" type="pres">
      <dgm:prSet presAssocID="{4550339F-F2FE-4F28-8F83-1FB9C95E7909}" presName="childText3" presStyleLbl="solidAlignAcc1" presStyleIdx="2" presStyleCnt="3" custScaleX="113381" custLinFactNeighborX="-9500" custLinFactNeighborY="1637">
        <dgm:presLayoutVars>
          <dgm:chMax val="0"/>
          <dgm:chPref val="0"/>
          <dgm:bulletEnabled val="1"/>
        </dgm:presLayoutVars>
      </dgm:prSet>
      <dgm:spPr/>
    </dgm:pt>
  </dgm:ptLst>
  <dgm:cxnLst>
    <dgm:cxn modelId="{ADDE4217-6D56-415D-BE1C-8916AD6B496A}" srcId="{348536E3-26D3-4FE3-A120-65444221AC7C}" destId="{5BD60063-9B82-4D34-852E-772257BDEAAA}" srcOrd="0" destOrd="0" parTransId="{4D829173-72AA-45D4-8568-C7826BE2D925}" sibTransId="{FC895FAC-1AFF-4463-85A6-B402E0E79B58}"/>
    <dgm:cxn modelId="{2B40CF28-8DA0-48BB-AE9D-080870C4DC4E}" type="presOf" srcId="{5BD60063-9B82-4D34-852E-772257BDEAAA}" destId="{1C74E52D-C623-4B01-AEC2-8A95F0487DD6}" srcOrd="0" destOrd="0" presId="urn:microsoft.com/office/officeart/2009/3/layout/IncreasingArrowsProcess"/>
    <dgm:cxn modelId="{0774AA43-C8E8-4565-849C-FEC98F56A549}" srcId="{7A913145-F00B-4C5E-8D8B-30554D8A7BB7}" destId="{78E455F8-AEE8-40C9-9F97-BAD8B0D8500F}" srcOrd="0" destOrd="0" parTransId="{CC55B2BF-7741-4982-84A9-7C2E4F3EE4B4}" sibTransId="{6134F1A4-089C-4ECD-9883-6680409E1570}"/>
    <dgm:cxn modelId="{189B8164-5DE2-4B74-9664-B4A69CE64D55}" type="presOf" srcId="{4550339F-F2FE-4F28-8F83-1FB9C95E7909}" destId="{0B14BAAB-2170-4EAB-BBCA-857588A769CA}" srcOrd="0" destOrd="0" presId="urn:microsoft.com/office/officeart/2009/3/layout/IncreasingArrowsProcess"/>
    <dgm:cxn modelId="{E1E53251-F3F8-4656-A8B9-3521EA608F8F}" type="presOf" srcId="{7A913145-F00B-4C5E-8D8B-30554D8A7BB7}" destId="{98A04141-2F37-49BD-BDC9-23B3257CB336}" srcOrd="0" destOrd="0" presId="urn:microsoft.com/office/officeart/2009/3/layout/IncreasingArrowsProcess"/>
    <dgm:cxn modelId="{A525C971-3EC4-4860-B29C-D982EE3CD1E0}" type="presOf" srcId="{348536E3-26D3-4FE3-A120-65444221AC7C}" destId="{3542BCEF-A75D-4908-8034-5461ED5D5ED5}" srcOrd="0" destOrd="0" presId="urn:microsoft.com/office/officeart/2009/3/layout/IncreasingArrowsProcess"/>
    <dgm:cxn modelId="{8F04EF57-7D2A-45E1-8628-34BF30F3BB70}" type="presOf" srcId="{CBA293ED-913A-4336-B886-B6941E0EA52B}" destId="{C1F9D8A5-A2DD-4CA8-9F35-BE109CC615DB}" srcOrd="0" destOrd="0" presId="urn:microsoft.com/office/officeart/2009/3/layout/IncreasingArrowsProcess"/>
    <dgm:cxn modelId="{5C215B79-10FE-419C-86F5-6779B8757D48}" srcId="{CBA293ED-913A-4336-B886-B6941E0EA52B}" destId="{4550339F-F2FE-4F28-8F83-1FB9C95E7909}" srcOrd="2" destOrd="0" parTransId="{311B1B85-F138-49CD-AB7F-056B52795050}" sibTransId="{23BDC161-4414-4531-A8AC-A3A1DC9C4E2C}"/>
    <dgm:cxn modelId="{9F7C777D-625F-4023-9D8E-3DF87A1FCFBE}" srcId="{CBA293ED-913A-4336-B886-B6941E0EA52B}" destId="{348536E3-26D3-4FE3-A120-65444221AC7C}" srcOrd="1" destOrd="0" parTransId="{4A80D31A-E420-4E93-9C3A-DD1B6646BFDE}" sibTransId="{99EF7284-8532-4E04-BAEA-2B3357CAF4F3}"/>
    <dgm:cxn modelId="{91EE2BD2-9431-4D47-B55A-B23E9D267BAA}" type="presOf" srcId="{78E455F8-AEE8-40C9-9F97-BAD8B0D8500F}" destId="{2EF021CA-18F1-4C05-9C76-4F60C9717AD0}" srcOrd="0" destOrd="0" presId="urn:microsoft.com/office/officeart/2009/3/layout/IncreasingArrowsProcess"/>
    <dgm:cxn modelId="{9B95B5E4-7348-41AE-AD6A-1601748D9E77}" srcId="{CBA293ED-913A-4336-B886-B6941E0EA52B}" destId="{7A913145-F00B-4C5E-8D8B-30554D8A7BB7}" srcOrd="0" destOrd="0" parTransId="{4EB36D6D-76FC-4BFB-A167-6909308D427E}" sibTransId="{25A15BA5-C693-4B5E-8776-04A86D5239E2}"/>
    <dgm:cxn modelId="{7B4E5CF8-611C-40A6-BCEE-4AA71DE85399}" type="presOf" srcId="{CD4E6C98-9A5C-4261-8C95-70D9D68D762C}" destId="{F3D0DFF4-5AAC-4435-90B9-D113F3300449}" srcOrd="0" destOrd="0" presId="urn:microsoft.com/office/officeart/2009/3/layout/IncreasingArrowsProcess"/>
    <dgm:cxn modelId="{851537FD-C5A5-47A5-AE17-4E9EC3A88F6D}" srcId="{4550339F-F2FE-4F28-8F83-1FB9C95E7909}" destId="{CD4E6C98-9A5C-4261-8C95-70D9D68D762C}" srcOrd="0" destOrd="0" parTransId="{725661F6-50CF-4441-816A-4F84A20712BB}" sibTransId="{94DC8808-82CD-4DA6-B604-74EAB83C4C6A}"/>
    <dgm:cxn modelId="{F505215A-80BA-4F89-9BAE-443F81F76708}" type="presParOf" srcId="{C1F9D8A5-A2DD-4CA8-9F35-BE109CC615DB}" destId="{98A04141-2F37-49BD-BDC9-23B3257CB336}" srcOrd="0" destOrd="0" presId="urn:microsoft.com/office/officeart/2009/3/layout/IncreasingArrowsProcess"/>
    <dgm:cxn modelId="{9AE78F01-E13A-4489-949A-785762119D74}" type="presParOf" srcId="{C1F9D8A5-A2DD-4CA8-9F35-BE109CC615DB}" destId="{2EF021CA-18F1-4C05-9C76-4F60C9717AD0}" srcOrd="1" destOrd="0" presId="urn:microsoft.com/office/officeart/2009/3/layout/IncreasingArrowsProcess"/>
    <dgm:cxn modelId="{2FB8BDE1-88BB-49B0-AD40-A2240CB89B2C}" type="presParOf" srcId="{C1F9D8A5-A2DD-4CA8-9F35-BE109CC615DB}" destId="{3542BCEF-A75D-4908-8034-5461ED5D5ED5}" srcOrd="2" destOrd="0" presId="urn:microsoft.com/office/officeart/2009/3/layout/IncreasingArrowsProcess"/>
    <dgm:cxn modelId="{025F9238-9783-4D19-80A3-58877858325D}" type="presParOf" srcId="{C1F9D8A5-A2DD-4CA8-9F35-BE109CC615DB}" destId="{1C74E52D-C623-4B01-AEC2-8A95F0487DD6}" srcOrd="3" destOrd="0" presId="urn:microsoft.com/office/officeart/2009/3/layout/IncreasingArrowsProcess"/>
    <dgm:cxn modelId="{A5B348D9-7166-4F0D-A8FE-390AAA47B36D}" type="presParOf" srcId="{C1F9D8A5-A2DD-4CA8-9F35-BE109CC615DB}" destId="{0B14BAAB-2170-4EAB-BBCA-857588A769CA}" srcOrd="4" destOrd="0" presId="urn:microsoft.com/office/officeart/2009/3/layout/IncreasingArrowsProcess"/>
    <dgm:cxn modelId="{D6104884-97C0-4447-93E6-9E906A1FEB20}" type="presParOf" srcId="{C1F9D8A5-A2DD-4CA8-9F35-BE109CC615DB}" destId="{F3D0DFF4-5AAC-4435-90B9-D113F3300449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04141-2F37-49BD-BDC9-23B3257CB336}">
      <dsp:nvSpPr>
        <dsp:cNvPr id="0" name=""/>
        <dsp:cNvSpPr/>
      </dsp:nvSpPr>
      <dsp:spPr>
        <a:xfrm>
          <a:off x="616142" y="7577"/>
          <a:ext cx="6737305" cy="981208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155767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/>
        </a:p>
      </dsp:txBody>
      <dsp:txXfrm>
        <a:off x="616142" y="252879"/>
        <a:ext cx="6492003" cy="490604"/>
      </dsp:txXfrm>
    </dsp:sp>
    <dsp:sp modelId="{2EF021CA-18F1-4C05-9C76-4F60C9717AD0}">
      <dsp:nvSpPr>
        <dsp:cNvPr id="0" name=""/>
        <dsp:cNvSpPr/>
      </dsp:nvSpPr>
      <dsp:spPr>
        <a:xfrm>
          <a:off x="616142" y="764230"/>
          <a:ext cx="2075089" cy="18901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Преимущество </a:t>
          </a:r>
        </a:p>
      </dsp:txBody>
      <dsp:txXfrm>
        <a:off x="616142" y="764230"/>
        <a:ext cx="2075089" cy="1890168"/>
      </dsp:txXfrm>
    </dsp:sp>
    <dsp:sp modelId="{3542BCEF-A75D-4908-8034-5461ED5D5ED5}">
      <dsp:nvSpPr>
        <dsp:cNvPr id="0" name=""/>
        <dsp:cNvSpPr/>
      </dsp:nvSpPr>
      <dsp:spPr>
        <a:xfrm>
          <a:off x="2691232" y="334646"/>
          <a:ext cx="4662215" cy="981208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155767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/>
        </a:p>
      </dsp:txBody>
      <dsp:txXfrm>
        <a:off x="2691232" y="579948"/>
        <a:ext cx="4416913" cy="490604"/>
      </dsp:txXfrm>
    </dsp:sp>
    <dsp:sp modelId="{1C74E52D-C623-4B01-AEC2-8A95F0487DD6}">
      <dsp:nvSpPr>
        <dsp:cNvPr id="0" name=""/>
        <dsp:cNvSpPr/>
      </dsp:nvSpPr>
      <dsp:spPr>
        <a:xfrm>
          <a:off x="2691232" y="1091300"/>
          <a:ext cx="2075089" cy="18901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Уникальность </a:t>
          </a:r>
        </a:p>
      </dsp:txBody>
      <dsp:txXfrm>
        <a:off x="2691232" y="1091300"/>
        <a:ext cx="2075089" cy="1890168"/>
      </dsp:txXfrm>
    </dsp:sp>
    <dsp:sp modelId="{0B14BAAB-2170-4EAB-BBCA-857588A769CA}">
      <dsp:nvSpPr>
        <dsp:cNvPr id="0" name=""/>
        <dsp:cNvSpPr/>
      </dsp:nvSpPr>
      <dsp:spPr>
        <a:xfrm>
          <a:off x="4425029" y="707430"/>
          <a:ext cx="2903944" cy="981208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155767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4425029" y="952732"/>
        <a:ext cx="2658642" cy="490604"/>
      </dsp:txXfrm>
    </dsp:sp>
    <dsp:sp modelId="{F3D0DFF4-5AAC-4435-90B9-D113F3300449}">
      <dsp:nvSpPr>
        <dsp:cNvPr id="0" name=""/>
        <dsp:cNvSpPr/>
      </dsp:nvSpPr>
      <dsp:spPr>
        <a:xfrm>
          <a:off x="4430355" y="1425947"/>
          <a:ext cx="2352757" cy="18625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Система электронного меню с возможностью </a:t>
          </a:r>
          <a:r>
            <a:rPr lang="ru-RU" sz="1800" b="1" kern="1200" dirty="0" err="1"/>
            <a:t>кастомизации</a:t>
          </a:r>
          <a:r>
            <a:rPr lang="ru-RU" sz="1800" b="1" kern="1200" dirty="0"/>
            <a:t> блюд на посадочных местах </a:t>
          </a:r>
        </a:p>
      </dsp:txBody>
      <dsp:txXfrm>
        <a:off x="4430355" y="1425947"/>
        <a:ext cx="2352757" cy="18625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B1EAFB-27CA-4FC7-AEF9-C13377F499B3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A0DABA-A77D-4019-8DD0-F17DB41CD7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676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SWOT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анализ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 метод стратегического планирования, заключающийся в выявлении факторов внутренней и внешней среды организации и разделении их на четыре категории: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Strengths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(сильные стороны),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Weaknesses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(слабые стороны),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Opportunities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(возможности),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Threats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(угрозы).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Говорить: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Важно провести своевременный 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SWOT-анализ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т.е. анализ сильных и слабых сторон кафе, имеющихся внешних угроз и возможности. </a:t>
            </a:r>
            <a:endParaRPr lang="ru-RU" dirty="0">
              <a:effectLst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Данное исследование может показать наиболее оптимальный путь развития бизнеса. Можно резюмировать, что у ресторана существует возможность расширения его деятельности, в частности возможность выхода на новые рынки. (сильных сторон больше)</a:t>
            </a:r>
            <a:endParaRPr lang="ru-RU" dirty="0">
              <a:effectLst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0DABA-A77D-4019-8DD0-F17DB41CD75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525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PEST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анализ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это маркетинговый инструмент, применяемый для анализа макросреды (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внешней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среды) компании. Это простой и удобный метод для оценки политических, экономических, социальных и технологических 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факторов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внешней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среды, которые влияют на деятельность предприятия. </a:t>
            </a:r>
          </a:p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Говорить :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ходе  PEST-анализа   были выявлены благоприятные и неблагоприятные тенденции, а также проанализировано возможное влияние на деятельность предприятия четырех основных факторов макросреды.</a:t>
            </a:r>
            <a:r>
              <a:rPr lang="ru-RU" dirty="0"/>
              <a:t> 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Оценка представленных факторов указывает на степень готовности предприятия реагировать на текущие и прогнозируемые факторы внешней среды.</a:t>
            </a:r>
            <a:r>
              <a:rPr lang="ru-RU" dirty="0"/>
              <a:t> 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0DABA-A77D-4019-8DD0-F17DB41CD75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317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Основным нашим конкурентным </a:t>
            </a:r>
            <a:r>
              <a:rPr lang="ru-RU" b="1" dirty="0"/>
              <a:t>преимуществом</a:t>
            </a:r>
            <a:r>
              <a:rPr lang="ru-RU" dirty="0"/>
              <a:t>  перед другими кафе</a:t>
            </a:r>
            <a:r>
              <a:rPr lang="ru-RU" baseline="0" dirty="0"/>
              <a:t> </a:t>
            </a:r>
            <a:r>
              <a:rPr lang="ru-RU" dirty="0"/>
              <a:t>является </a:t>
            </a:r>
            <a:r>
              <a:rPr lang="ru-RU" b="1" dirty="0"/>
              <a:t>уникальность</a:t>
            </a:r>
            <a:r>
              <a:rPr lang="ru-RU" dirty="0"/>
              <a:t> в </a:t>
            </a:r>
            <a:r>
              <a:rPr lang="ru-RU" baseline="0" dirty="0"/>
              <a:t>использовании </a:t>
            </a:r>
            <a:r>
              <a:rPr lang="ru-RU" b="1" dirty="0"/>
              <a:t>системы электронного меню с возможностью </a:t>
            </a:r>
            <a:r>
              <a:rPr lang="ru-RU" b="1" dirty="0" err="1"/>
              <a:t>кастомизации</a:t>
            </a:r>
            <a:r>
              <a:rPr lang="ru-RU" b="1" dirty="0"/>
              <a:t> блюд, где интерактивная панель располагается на столе, </a:t>
            </a:r>
            <a:r>
              <a:rPr lang="ru-RU" dirty="0"/>
              <a:t>что исключает очереди.  </a:t>
            </a:r>
            <a:br>
              <a:rPr lang="ru-RU" dirty="0"/>
            </a:br>
            <a:r>
              <a:rPr lang="ru-RU" dirty="0"/>
              <a:t>По статистике подростки и молодежь являются основной частью посетителей кафе, </a:t>
            </a:r>
            <a:r>
              <a:rPr lang="ru-RU" dirty="0" err="1"/>
              <a:t>фастфудов</a:t>
            </a:r>
            <a:r>
              <a:rPr lang="ru-RU" dirty="0"/>
              <a:t>. Данная возрастная группа буквально не выпускает гаджеты из рук, поэтому современные интерактивные технологии в нашем кафе будут очень востребованы, интересны и легки в применении для данной целевой аудитории.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0DABA-A77D-4019-8DD0-F17DB41CD75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083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сравнительном анализе видно, что наше кафе</a:t>
            </a:r>
            <a:r>
              <a:rPr lang="ru-RU" baseline="0" dirty="0"/>
              <a:t> будет являться очень </a:t>
            </a:r>
            <a:r>
              <a:rPr lang="ru-RU" dirty="0" err="1"/>
              <a:t>конкурентосособным</a:t>
            </a:r>
            <a:r>
              <a:rPr lang="ru-RU" dirty="0"/>
              <a:t>, т.к. имеет высокие показатели по всем</a:t>
            </a:r>
            <a:r>
              <a:rPr lang="ru-RU" baseline="0" dirty="0"/>
              <a:t> параметрам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0DABA-A77D-4019-8DD0-F17DB41CD75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973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Пример, «фирменное блюдо»: в месяц на него было</a:t>
            </a:r>
            <a:r>
              <a:rPr lang="ru-RU" baseline="0" dirty="0"/>
              <a:t> 30 заказов. На производство (себестоимость) тратится на одну порцию 80 руб.</a:t>
            </a:r>
          </a:p>
          <a:p>
            <a:r>
              <a:rPr lang="ru-RU" baseline="0" dirty="0"/>
              <a:t>Как получается цена реализации (продажи) : 80*4,38 = 350,40 руб. (округлили до 350)</a:t>
            </a:r>
          </a:p>
          <a:p>
            <a:r>
              <a:rPr lang="ru-RU" baseline="0" dirty="0"/>
              <a:t>Наценку (%) взяли меньше, чтобы быть сразу конкурентоспособными.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7B070-EA41-45A1-997B-5018C01D1AD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133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Представлена Рекламная модель интерактивного кафе </a:t>
            </a:r>
            <a:r>
              <a:rPr lang="ru-RU" sz="1200" b="0" i="0" dirty="0">
                <a:solidFill>
                  <a:schemeClr val="accent6">
                    <a:lumMod val="75000"/>
                  </a:schemeClr>
                </a:solidFill>
              </a:rPr>
              <a:t>«</a:t>
            </a:r>
            <a:r>
              <a:rPr lang="en-US" sz="1200" b="0" i="0" dirty="0" err="1">
                <a:solidFill>
                  <a:schemeClr val="accent6">
                    <a:lumMod val="75000"/>
                  </a:schemeClr>
                </a:solidFill>
              </a:rPr>
              <a:t>FastReac</a:t>
            </a:r>
            <a:r>
              <a:rPr lang="ru-RU" sz="1200" b="0" i="0" dirty="0">
                <a:solidFill>
                  <a:schemeClr val="accent6">
                    <a:lumMod val="75000"/>
                  </a:schemeClr>
                </a:solidFill>
              </a:rPr>
              <a:t>»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0DABA-A77D-4019-8DD0-F17DB41CD75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948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Исходя из личных качеств и особенностей характера каждого из нас, мы распределили обязанности при реализации нашей бизнес-идеи. Но не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dirty="0"/>
              <a:t>смотря на это</a:t>
            </a:r>
            <a:r>
              <a:rPr lang="ru-RU" baseline="0" dirty="0"/>
              <a:t>, мы свободно можем делегировать свои полномочия друг другу в случае необходимости, т.к. оба </a:t>
            </a:r>
            <a:r>
              <a:rPr lang="ru-RU" baseline="0" dirty="0" err="1"/>
              <a:t>комумникабельны</a:t>
            </a:r>
            <a:r>
              <a:rPr lang="ru-RU" baseline="0" dirty="0"/>
              <a:t> и являемся настоящей командой и надежными партнерами, дружим достаточно давно.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0DABA-A77D-4019-8DD0-F17DB41CD75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570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определения целевых сегментов при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разработке бизнес-плана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интерактивного кафе «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 нами проводилось маркетинговое исследование в форме анкетирования. По данным опроса …. (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прокоментировать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несколько вопросов, какие сможешь - какие представляют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больший интерес для маркетинга по открытию кафе, остальные слайды просто пролистать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0DABA-A77D-4019-8DD0-F17DB41CD75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49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9399B4-C00D-4510-A477-48CE8252BF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BEE8AD1-5C7E-4126-AFFF-C724CD5E44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882CC4-2783-4110-9B58-479F642D0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A102-A6AF-432E-B757-903FB42C2637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3D73C2-FC72-4876-80D3-D69561473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A529C0-B7D2-4B95-91B8-38809CB16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A0D74-A2DE-494E-AAC9-4ACAC46905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601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F24E75-8C90-4384-90E2-0D0B3384B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7CB561-7795-40A1-9932-1BC950B14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FC934F-FC10-41EF-841A-0DE5486A4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A102-A6AF-432E-B757-903FB42C2637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128934-D25E-4D6E-AF37-4DA6ABE2A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96468F-B031-4B77-8D3D-3AE99CC92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A0D74-A2DE-494E-AAC9-4ACAC46905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631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6FA8C-6052-4A55-B530-C7F6A22C9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AC3EFF-3C5D-469E-9AB8-270496C8E2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A1CE4C-31A6-47A6-9FED-3E244ECB4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A102-A6AF-432E-B757-903FB42C2637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F79A20-77DD-4C06-A3AA-345F85388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AE569B-8FA1-413F-8A8B-5DFE50D01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A0D74-A2DE-494E-AAC9-4ACAC46905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835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CDC8C2-93C3-4EFA-AFEF-A06C3922B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83B404-CCE8-4898-B24F-A19DE79FE3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59FA3F7-3065-47E8-B1E9-FD1498760F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DD45FB-5E1D-4927-A8CE-32EE04C54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A102-A6AF-432E-B757-903FB42C2637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EB1B853-5C9E-4712-B2F7-C8EE647A3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717A04-F0C9-46D0-B0C9-3D9623AF9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A0D74-A2DE-494E-AAC9-4ACAC46905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769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1117D2-A737-4AE7-B352-2CDDF258B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2FC7CA-161A-44AD-B9FE-ECB960483B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EE8868E-2417-45C1-9800-5B0D7F49D5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CEC2D3-20C8-4897-8014-2BD3C8741A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C28EB2D-F1E1-4272-951C-CF51CA7D48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5B9F305-D12D-44CE-A7C8-C6330F7F9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A102-A6AF-432E-B757-903FB42C2637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DDC6190-419D-4B85-81FE-872E9A3A4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3F70467-7654-42EF-88EA-1E8455E54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A0D74-A2DE-494E-AAC9-4ACAC46905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452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B868DA-6076-460A-9816-61CD82B8C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BEB86CA-D739-4DFA-9B87-56F38562F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A102-A6AF-432E-B757-903FB42C2637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B1B2081-2FE6-46A6-9225-C0FCA640F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B4403FA-A8E8-4E8E-9766-FAD56F172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A0D74-A2DE-494E-AAC9-4ACAC46905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981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D901FDE-AFBB-4333-B469-3B80B0070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A102-A6AF-432E-B757-903FB42C2637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56478FE-C707-4E2F-A344-14FEC3B5F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6625C0B-1EDE-4FDF-A243-5988743F4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A0D74-A2DE-494E-AAC9-4ACAC46905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231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9B42C9-DF01-432A-BFA3-23FBAA970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DE32EB-F505-4B11-B147-1504459FD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F00B897-97B0-4525-BEF6-4AACC5FF84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D1D3494-2033-4D28-B4C4-4EB5FFE7F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A102-A6AF-432E-B757-903FB42C2637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2D8953-B471-4ECB-9F5C-0440AAB47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8CB695-D34C-40A9-B09D-DD674BBD4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A0D74-A2DE-494E-AAC9-4ACAC46905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19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3691C0-DE76-4163-BC62-4E678E1B0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C9D085-9151-4ED8-82A8-0ACF0551DD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CB1848F-B10B-4D67-9137-2CFE3A4DF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35826F2-9BBB-4B79-A1BD-833DC3317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A102-A6AF-432E-B757-903FB42C2637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1E5808-227B-4DAE-A874-72DEB9D33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B996763-DCEB-42D2-8D0E-ECDC34526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A0D74-A2DE-494E-AAC9-4ACAC46905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185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919E5A-66ED-4122-9E71-2211ECDA4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1D426BD-F953-40D8-813A-04BC0BD321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9AF0ED-AFC4-4B36-9734-F4B988D3B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A102-A6AF-432E-B757-903FB42C2637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AF30A2-0AD1-470C-8DE6-018F28B22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865D18-1458-41F3-9435-61CF25DF1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A0D74-A2DE-494E-AAC9-4ACAC46905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305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3751874-1B00-4D22-9DE5-8DEE8CAA5C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AB6D4CF-A231-489B-B336-3876AFA22E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59ACFA-12B6-479A-AE0D-049B73850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A102-A6AF-432E-B757-903FB42C2637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36F95D-F626-4D83-9D39-0F583ED4E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349405-851F-4A7E-B2BB-B7360ACC5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A0D74-A2DE-494E-AAC9-4ACAC46905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08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329218-3188-4979-B8F7-CF8C11535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6061DE-0A77-4500-97A4-88A1C1315E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1A6DCA-DC98-4EF5-9546-A9B3067550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FA102-A6AF-432E-B757-903FB42C2637}" type="datetimeFigureOut">
              <a:rPr lang="ru-RU" smtClean="0"/>
              <a:pPr/>
              <a:t>10.02.2021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33A71F-F046-4C49-8303-27E6D20450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EAD8F2-79C6-4D28-BADA-5149EF5AAD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A0D74-A2DE-494E-AAC9-4ACAC46905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838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5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5.xml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 /><Relationship Id="rId3" Type="http://schemas.openxmlformats.org/officeDocument/2006/relationships/hyperlink" Target="https://vk.com/id638487835" TargetMode="External" /><Relationship Id="rId7" Type="http://schemas.openxmlformats.org/officeDocument/2006/relationships/diagramLayout" Target="../diagrams/layout1.xml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Relationship Id="rId6" Type="http://schemas.openxmlformats.org/officeDocument/2006/relationships/diagramData" Target="../diagrams/data1.xml" /><Relationship Id="rId11" Type="http://schemas.openxmlformats.org/officeDocument/2006/relationships/image" Target="../media/image3.jpeg" /><Relationship Id="rId5" Type="http://schemas.openxmlformats.org/officeDocument/2006/relationships/image" Target="../media/image4.jpeg" /><Relationship Id="rId10" Type="http://schemas.microsoft.com/office/2007/relationships/diagramDrawing" Target="../diagrams/drawing1.xml" /><Relationship Id="rId4" Type="http://schemas.openxmlformats.org/officeDocument/2006/relationships/hyperlink" Target="https://www.instagram.com/fastreac2" TargetMode="External" /><Relationship Id="rId9" Type="http://schemas.openxmlformats.org/officeDocument/2006/relationships/diagramColors" Target="../diagrams/colors1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0.jpe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4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4.xml" /><Relationship Id="rId4" Type="http://schemas.openxmlformats.org/officeDocument/2006/relationships/hyperlink" Target="https://docs.google.com/forms/d/1FOqFTr9TWUd017Q_iV5hxnSGKaXzcjSQCcYP6_6xg9c/edit#responses" TargetMode="Externa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4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4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4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ACACA4B-8B2A-41F8-9514-B15882499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406177"/>
            <a:ext cx="9144000" cy="569844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Команда «</a:t>
            </a:r>
            <a:r>
              <a:rPr lang="en-US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as one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AB17E6FA-BEE2-4D4A-B733-3729B9B9A2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4629" y="1357049"/>
            <a:ext cx="8232251" cy="541918"/>
          </a:xfrm>
        </p:spPr>
        <p:txBody>
          <a:bodyPr>
            <a:normAutofit fontScale="92500" lnSpcReduction="10000"/>
          </a:bodyPr>
          <a:lstStyle/>
          <a:p>
            <a:r>
              <a:rPr lang="ru-RU" sz="3600" b="1" i="1" dirty="0">
                <a:solidFill>
                  <a:schemeClr val="accent6">
                    <a:lumMod val="50000"/>
                  </a:schemeClr>
                </a:solidFill>
              </a:rPr>
              <a:t>Интерактивное кафе «</a:t>
            </a:r>
            <a:r>
              <a:rPr lang="en-US" sz="3600" b="1" i="1" dirty="0" err="1">
                <a:solidFill>
                  <a:schemeClr val="accent6">
                    <a:lumMod val="50000"/>
                  </a:schemeClr>
                </a:solidFill>
              </a:rPr>
              <a:t>FastReac</a:t>
            </a:r>
            <a:r>
              <a:rPr lang="ru-RU" sz="3600" b="1" i="1" dirty="0">
                <a:solidFill>
                  <a:schemeClr val="accent6">
                    <a:lumMod val="50000"/>
                  </a:schemeClr>
                </a:solidFill>
              </a:rPr>
              <a:t>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F05E2DE-C59A-4FAD-B217-409B061E2C1D}"/>
              </a:ext>
            </a:extLst>
          </p:cNvPr>
          <p:cNvSpPr/>
          <p:nvPr/>
        </p:nvSpPr>
        <p:spPr>
          <a:xfrm>
            <a:off x="0" y="0"/>
            <a:ext cx="12192000" cy="22528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BFC9BC1-BAF5-4349-8ACB-3D23B9CEA75D}"/>
              </a:ext>
            </a:extLst>
          </p:cNvPr>
          <p:cNvSpPr/>
          <p:nvPr/>
        </p:nvSpPr>
        <p:spPr>
          <a:xfrm>
            <a:off x="0" y="881269"/>
            <a:ext cx="12192000" cy="22528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869288" y="3057889"/>
            <a:ext cx="3427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 </a:t>
            </a:r>
            <a:r>
              <a:rPr lang="ru-RU" sz="3600" b="1" dirty="0"/>
              <a:t>Журавков Егор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95260" y="3704220"/>
            <a:ext cx="3749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 </a:t>
            </a:r>
            <a:r>
              <a:rPr lang="ru-RU" sz="3600" b="1" dirty="0"/>
              <a:t>Гаврилова Дарья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04066" y="5565511"/>
            <a:ext cx="90058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accent6">
                    <a:lumMod val="50000"/>
                  </a:schemeClr>
                </a:solidFill>
              </a:rPr>
              <a:t>Маркетинговое планирование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902" y="0"/>
            <a:ext cx="2714098" cy="271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366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2480" y="0"/>
            <a:ext cx="11399519" cy="636738"/>
          </a:xfrm>
        </p:spPr>
        <p:txBody>
          <a:bodyPr>
            <a:noAutofit/>
          </a:bodyPr>
          <a:lstStyle/>
          <a:p>
            <a:r>
              <a:rPr lang="ru-RU" sz="4000" b="1" i="1" dirty="0">
                <a:solidFill>
                  <a:schemeClr val="accent6">
                    <a:lumMod val="50000"/>
                  </a:schemeClr>
                </a:solidFill>
              </a:rPr>
              <a:t>Цели и задачи маркетинга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8242" y="1212003"/>
            <a:ext cx="9801330" cy="126318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u="sng" dirty="0"/>
              <a:t>Цели: </a:t>
            </a:r>
          </a:p>
          <a:p>
            <a:r>
              <a:rPr lang="ru-RU" dirty="0"/>
              <a:t>Увеличение доли рынка, завоевание лидирующих позиций </a:t>
            </a:r>
          </a:p>
          <a:p>
            <a:r>
              <a:rPr lang="ru-RU" dirty="0"/>
              <a:t>Увеличение прибыли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881562" y="2196544"/>
            <a:ext cx="831043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u="sng" dirty="0"/>
              <a:t>Задачи: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Стабильная работа кафе;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Полная загруженность зала;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Достичь точки безубыточности за 9 месяцев;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Увеличение объема оказываемых услуг;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Ценообразование на уровне среднерыночной, уменьшить торговую наценку, оптимизировать расходы, возможна смена поставщиков;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Расширить ассортимент предлагаемой продукции и дополнительных услуг;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Совершенствовать качество предоставления услуг и обслуживания.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687790"/>
            <a:ext cx="12192000" cy="3101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22486"/>
            <a:ext cx="3703320" cy="370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097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7415" y="0"/>
            <a:ext cx="6249421" cy="763959"/>
          </a:xfrm>
        </p:spPr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accent6">
                    <a:lumMod val="50000"/>
                  </a:schemeClr>
                </a:solidFill>
              </a:rPr>
              <a:t>SWOT -</a:t>
            </a:r>
            <a:r>
              <a:rPr lang="ru-RU" sz="4000" b="1" i="1" dirty="0">
                <a:solidFill>
                  <a:schemeClr val="accent6">
                    <a:lumMod val="50000"/>
                  </a:schemeClr>
                </a:solidFill>
              </a:rPr>
              <a:t>анализ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636104"/>
            <a:ext cx="12192000" cy="27829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451946"/>
              </p:ext>
            </p:extLst>
          </p:nvPr>
        </p:nvGraphicFramePr>
        <p:xfrm>
          <a:off x="152170" y="1063625"/>
          <a:ext cx="11917910" cy="566928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6477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40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9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Сильные стороны</a:t>
                      </a:r>
                      <a:endParaRPr lang="ru-RU" sz="16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71" marR="4577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Возможности </a:t>
                      </a:r>
                      <a:endParaRPr lang="ru-RU" sz="16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71" marR="4577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83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1.Ориентация на быстрое обслуживание, высокое качество блюд, рекреационный эффект при посещении кафе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2.Широкий ассортимент блюд, постоянная работа над его соответствием текущим потребностям (например, в преддверии праздников; учет сезонных особенностей спроса и т.д.),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3.Большая площадь зала, позволяющая проводить праздники, различные мероприятия с комфортным расположением до 40 человек.  </a:t>
                      </a:r>
                    </a:p>
                    <a:p>
                      <a:r>
                        <a:rPr lang="ru-RU" sz="1600" b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4.Квалифицированный персонал</a:t>
                      </a:r>
                    </a:p>
                    <a:p>
                      <a:r>
                        <a:rPr lang="ru-RU" sz="1600" b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5.Хорошая заработная плата</a:t>
                      </a:r>
                    </a:p>
                    <a:p>
                      <a:r>
                        <a:rPr lang="ru-RU" sz="1600" b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Эксклюзивный дизайн и незабываемая атмосфера </a:t>
                      </a:r>
                    </a:p>
                    <a:p>
                      <a:r>
                        <a:rPr lang="ru-RU" sz="1600" b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 Уникальная система электронного меню</a:t>
                      </a:r>
                    </a:p>
                    <a:p>
                      <a:r>
                        <a:rPr lang="ru-RU" sz="1600" b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8.Предварительное самостоятельное бронирование столиков посетителями посредством корпоративного сайта кафе через Интернет</a:t>
                      </a:r>
                      <a:endParaRPr lang="ru-RU" sz="16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71" marR="45771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1.Выгодное место расположения: центр </a:t>
                      </a:r>
                      <a:r>
                        <a:rPr lang="ru-RU" sz="16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Фокинского</a:t>
                      </a:r>
                      <a:r>
                        <a:rPr lang="ru-RU" sz="16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района г. Брянск, близость торговых центров и административных заведений, ДК, учебных</a:t>
                      </a:r>
                      <a:r>
                        <a:rPr lang="ru-RU" sz="1600" b="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заведений,</a:t>
                      </a:r>
                      <a:r>
                        <a:rPr lang="ru-RU" sz="16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железнодорожной станции, непосредственное нахождение в парковой зоне, удобная парковка и транспортная развязка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2.Фокинский район г. Брянска перспективно развит, транспортная доступность и близость с Советским и Володарским районами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3.Полное отсутствие предприятий </a:t>
                      </a:r>
                      <a:endParaRPr lang="ru-RU" sz="16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общественного питания с системой электронного меню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4. Возможность применения новых технологий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6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71" marR="45771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9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Слабые стороны</a:t>
                      </a:r>
                      <a:endParaRPr lang="ru-RU" sz="16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71" marR="4577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Угрозы</a:t>
                      </a:r>
                      <a:endParaRPr lang="ru-RU" sz="16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71" marR="45771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8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1.Необходимость частой проверки технического состояния оборудования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2. «Новички» на рынке общественного питания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3.Отсутствие опыта совместной работы членов коллектива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4.Высокая арендная плата, обусловленная местоположением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71" marR="45771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1.Стабильная работа прямых конкурентов (ресторан «</a:t>
                      </a:r>
                      <a:r>
                        <a:rPr lang="en-US" sz="16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ArtHall</a:t>
                      </a:r>
                      <a:r>
                        <a:rPr lang="ru-RU" sz="16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» и кафе «</a:t>
                      </a:r>
                      <a:r>
                        <a:rPr lang="ru-RU" sz="16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Чикен</a:t>
                      </a:r>
                      <a:r>
                        <a:rPr lang="ru-RU" sz="16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пицца»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2.Возможность появления новых конкурентов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3.Проверки пожарной безопасности, </a:t>
                      </a:r>
                      <a:r>
                        <a:rPr lang="ru-RU" sz="1600" b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СанПина</a:t>
                      </a:r>
                      <a:endParaRPr lang="ru-RU" sz="16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4. Сокращение числа посетителей.</a:t>
                      </a:r>
                      <a:endParaRPr lang="ru-RU" sz="1600" b="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71" marR="45771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40" y="1"/>
            <a:ext cx="1280160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869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16141" y="-161978"/>
            <a:ext cx="3159718" cy="763959"/>
          </a:xfrm>
        </p:spPr>
        <p:txBody>
          <a:bodyPr>
            <a:normAutofit/>
          </a:bodyPr>
          <a:lstStyle/>
          <a:p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</a:rPr>
              <a:t>Pest - 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анализ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462833"/>
            <a:ext cx="12192000" cy="27829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763347"/>
              </p:ext>
            </p:extLst>
          </p:nvPr>
        </p:nvGraphicFramePr>
        <p:xfrm>
          <a:off x="115906" y="774102"/>
          <a:ext cx="11960187" cy="6083898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444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43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722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16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Факторы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33" marR="41733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Возможности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33" marR="41733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Угрозы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33" marR="41733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00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Политические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33" marR="41733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1.Обеспечение благоприятных условий для развития объектов общественного питания;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2.Проводимые в стране и регионе меры по обеспечению финансовой поддержки предприятий малого и среднего бизнеса;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3.Вводимые специальные налоговые режимы для предприятий малого и среднего бизнеса;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4.Стабильное политическое положение в стране и регионе;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5. Законы РФ дают возможность предотвратить появление недобросовестных конкурентов 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33" marR="41733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1.Расширение требований к кафе за счет изменения требований ГОСТа на услуги общественного питания, а также санитарных и противопожарных норм;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2. Увеличение расходов, связанных с обеспечением повышенных требований пожарной безопасности;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3. Проверки кафе </a:t>
                      </a:r>
                      <a:r>
                        <a:rPr lang="ru-RU" sz="14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СанПином</a:t>
                      </a: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.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33" marR="41733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17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Экономические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33" marR="41733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1.Стабильные цены на продукцию у поставщиков;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2.Отсутствие конкурентов – интерактивных кафе с системой электронного меню;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3. Увеличение доходов клиентов кафе. 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33" marR="41733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1.Кризисная финансово-экономическая ситуация в стране или регионе;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2.Рост уровня инфляции в стране;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3. Уход посетителей к потенциальным конкурентам.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33" marR="41733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17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Социальные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33" marR="41733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1.Улучшение демографической ситуации в г. Брянске,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2.Рост числа среднего класса;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3. Увеличение заработной платы в Брянской области окажет позитивное воздействие на стимулирование спроса и увеличение объема продаж нашего кафе.</a:t>
                      </a:r>
                      <a:endParaRPr lang="ru-RU" sz="14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33" marR="41733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1.Незначительное снижение спроса на услуги предприятий общественного питания.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33" marR="41733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17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Технологические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33" marR="41733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1.Возможность использования электронного меню на местах;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2.Появление нового технологического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оборудования, направленного на улучшение качества обслуживания;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3.Использование ресурсосберегающих технологий сократит издержки кафе.</a:t>
                      </a:r>
                      <a:endParaRPr lang="ru-RU" sz="14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33" marR="41733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1. Опережение износа и выбытия основных производственных фондов (оборудования) кафе над вводом их в действие;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733" marR="41733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920" y="1"/>
            <a:ext cx="1021080" cy="102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869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0954" y="0"/>
            <a:ext cx="10456984" cy="700350"/>
          </a:xfrm>
        </p:spPr>
        <p:txBody>
          <a:bodyPr>
            <a:normAutofit/>
          </a:bodyPr>
          <a:lstStyle/>
          <a:p>
            <a:r>
              <a:rPr lang="ru-RU" sz="4000" b="1" i="1" dirty="0">
                <a:solidFill>
                  <a:schemeClr val="accent6">
                    <a:lumMod val="50000"/>
                  </a:schemeClr>
                </a:solidFill>
              </a:rPr>
              <a:t>Маркетинговая стратегия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269" y="5583827"/>
            <a:ext cx="6814931" cy="12741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/>
              <a:t>Маркетинговые инструменты:</a:t>
            </a:r>
          </a:p>
          <a:p>
            <a:pPr marL="0" lvl="0" indent="0">
              <a:buNone/>
            </a:pPr>
            <a:r>
              <a:rPr lang="ru-RU" sz="1800" b="1" dirty="0"/>
              <a:t>Профиль ВК  </a:t>
            </a:r>
            <a:r>
              <a:rPr lang="en-US" sz="1800" dirty="0">
                <a:solidFill>
                  <a:prstClr val="black"/>
                </a:solidFill>
                <a:hlinkClick r:id="rId3"/>
              </a:rPr>
              <a:t>https://vk.com/id638487835</a:t>
            </a:r>
            <a:endParaRPr lang="ru-RU" sz="1800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ru-RU" sz="1800" b="1" dirty="0"/>
              <a:t>Профиль </a:t>
            </a:r>
            <a:r>
              <a:rPr lang="ru-RU" sz="1800" b="1" dirty="0" err="1"/>
              <a:t>Инстаграмм</a:t>
            </a:r>
            <a:r>
              <a:rPr lang="ru-RU" sz="1800" b="1" dirty="0"/>
              <a:t> </a:t>
            </a:r>
            <a:r>
              <a:rPr lang="en-US" sz="1800" dirty="0">
                <a:hlinkClick r:id="rId4"/>
              </a:rPr>
              <a:t>https://www.instagram.com/fastreac2</a:t>
            </a:r>
            <a:br>
              <a:rPr lang="ru-RU" sz="1800" dirty="0"/>
            </a:br>
            <a:r>
              <a:rPr lang="ru-RU" sz="1800" dirty="0"/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604299"/>
            <a:ext cx="12192000" cy="30214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9269" y="1021081"/>
            <a:ext cx="11874611" cy="138499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+mj-lt"/>
                <a:ea typeface="+mj-ea"/>
                <a:cs typeface="+mj-cs"/>
              </a:rPr>
              <a:t>Заключается в </a:t>
            </a:r>
            <a:r>
              <a:rPr lang="ru-RU" sz="2800" b="1" dirty="0">
                <a:latin typeface="+mj-lt"/>
              </a:rPr>
              <a:t>предложении услуг общественного питания (европейская кухня) с современной технологией обслуживания, что ориентировано на индивидуальный подход к каждому клиенту.</a:t>
            </a:r>
            <a:endParaRPr lang="ru-RU" sz="28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C:\Users\User\Downloads\111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756660"/>
            <a:ext cx="5257799" cy="310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813649811"/>
              </p:ext>
            </p:extLst>
          </p:nvPr>
        </p:nvGraphicFramePr>
        <p:xfrm>
          <a:off x="-505571" y="2406076"/>
          <a:ext cx="8128000" cy="32884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920" y="1"/>
            <a:ext cx="1021080" cy="1021080"/>
          </a:xfrm>
          <a:prstGeom prst="rect">
            <a:avLst/>
          </a:prstGeom>
        </p:spPr>
      </p:pic>
      <p:sp>
        <p:nvSpPr>
          <p:cNvPr id="9" name="Объект 2"/>
          <p:cNvSpPr txBox="1">
            <a:spLocks/>
          </p:cNvSpPr>
          <p:nvPr/>
        </p:nvSpPr>
        <p:spPr>
          <a:xfrm>
            <a:off x="7189469" y="2997654"/>
            <a:ext cx="4747260" cy="75138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b="1" dirty="0"/>
              <a:t>Целевой сегмент –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b="1" dirty="0"/>
              <a:t>подростки и молодежь, молодые семьи</a:t>
            </a:r>
          </a:p>
        </p:txBody>
      </p:sp>
    </p:spTree>
    <p:extLst>
      <p:ext uri="{BB962C8B-B14F-4D97-AF65-F5344CB8AC3E}">
        <p14:creationId xmlns:p14="http://schemas.microsoft.com/office/powerpoint/2010/main" val="4241228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1615" y="-68218"/>
            <a:ext cx="8404886" cy="756008"/>
          </a:xfrm>
        </p:spPr>
        <p:txBody>
          <a:bodyPr>
            <a:normAutofit/>
          </a:bodyPr>
          <a:lstStyle/>
          <a:p>
            <a:r>
              <a:rPr lang="ru-RU" sz="4000" b="1" i="1" dirty="0">
                <a:solidFill>
                  <a:schemeClr val="accent6">
                    <a:lumMod val="50000"/>
                  </a:schemeClr>
                </a:solidFill>
              </a:rPr>
              <a:t>Конкурентоспособность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7335062"/>
              </p:ext>
            </p:extLst>
          </p:nvPr>
        </p:nvGraphicFramePr>
        <p:xfrm>
          <a:off x="243840" y="844168"/>
          <a:ext cx="11704319" cy="6215989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6868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0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44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08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57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55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92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Факторы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конкуренто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-способности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Кафе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«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Fas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t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Rea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»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Ресторан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«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ArtHall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»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Кафе  «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GRILLE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»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Кафе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«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Чикен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-пицца»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Кафе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«Лео пицца»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5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Сервис/формат обслуживания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Высокий, предполагается обслуживание клиентов,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effectLst/>
                        </a:rPr>
                        <a:t> применение инновационных технологий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Высокий, предполагается обслуживание клиентов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Высокий, бар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Низкий, самообслуживание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Средний,  обслуживают официанты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Цены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Средние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Высокие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Высокие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Средние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Средние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6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Ассортимент блюд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Широкий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Широкий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Узкий 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Небольшой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Широкий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86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Вкусовые качества блюд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Высокие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Высокие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Средние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Средние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Средние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86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Месторасположение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Удобное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Не удобное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Не удобное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Удобное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Удобное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38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Отношение к клиентам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Отличное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Среднее, чаще всего рассчитано на определенную категорию людей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Среднее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Среднее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Среднее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565872"/>
            <a:ext cx="12192000" cy="27829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080" y="1"/>
            <a:ext cx="883920" cy="88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642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0121" y="1849339"/>
            <a:ext cx="3901440" cy="581080"/>
          </a:xfrm>
        </p:spPr>
        <p:txBody>
          <a:bodyPr>
            <a:normAutofit/>
          </a:bodyPr>
          <a:lstStyle/>
          <a:p>
            <a:r>
              <a:rPr lang="ru-RU" sz="3200" b="1" dirty="0"/>
              <a:t>Каналы сбыта услуг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17666" y="1329331"/>
            <a:ext cx="4218830" cy="162723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/>
              <a:t> </a:t>
            </a:r>
            <a:r>
              <a:rPr lang="ru-RU" sz="2400" dirty="0"/>
              <a:t>Интернет-реклама, реклама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400" dirty="0"/>
              <a:t> Собственный сайт, </a:t>
            </a:r>
            <a:r>
              <a:rPr lang="ru-RU" sz="2400" dirty="0" err="1"/>
              <a:t>соц.сети</a:t>
            </a:r>
            <a:r>
              <a:rPr lang="ru-RU" sz="2400" dirty="0"/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400" dirty="0"/>
              <a:t> Сарафанное радио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400" dirty="0"/>
              <a:t>Физическое окружение</a:t>
            </a:r>
          </a:p>
        </p:txBody>
      </p:sp>
      <p:sp>
        <p:nvSpPr>
          <p:cNvPr id="4" name="Блок-схема: процесс 3"/>
          <p:cNvSpPr/>
          <p:nvPr/>
        </p:nvSpPr>
        <p:spPr>
          <a:xfrm>
            <a:off x="0" y="572492"/>
            <a:ext cx="12192000" cy="286247"/>
          </a:xfrm>
          <a:prstGeom prst="flowChartProcess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920" y="1"/>
            <a:ext cx="1021080" cy="102108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8431" y="1"/>
            <a:ext cx="11259047" cy="819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i="1" dirty="0"/>
              <a:t>Маркетинговый план для этапа запуска проекта 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670903"/>
              </p:ext>
            </p:extLst>
          </p:nvPr>
        </p:nvGraphicFramePr>
        <p:xfrm>
          <a:off x="182880" y="3524250"/>
          <a:ext cx="11779194" cy="2972738"/>
        </p:xfrm>
        <a:graphic>
          <a:graphicData uri="http://schemas.openxmlformats.org/drawingml/2006/table">
            <a:tbl>
              <a:tblPr/>
              <a:tblGrid>
                <a:gridCol w="9160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8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9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</a:rPr>
                        <a:t>Мероприятия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5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Затраты, 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1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500" dirty="0">
                          <a:latin typeface="Calibri"/>
                          <a:ea typeface="Times New Roman"/>
                        </a:rPr>
                        <a:t>Реклама в СМИ (печатные издания, местное телевидение, радио)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15600</a:t>
                      </a:r>
                      <a:endParaRPr lang="ru-RU" sz="25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9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500" dirty="0">
                          <a:latin typeface="Calibri"/>
                          <a:ea typeface="Times New Roman"/>
                        </a:rPr>
                        <a:t>Изготовление рекламных</a:t>
                      </a:r>
                      <a:r>
                        <a:rPr lang="ru-RU" sz="2500" baseline="0" dirty="0">
                          <a:latin typeface="Calibri"/>
                          <a:ea typeface="Times New Roman"/>
                        </a:rPr>
                        <a:t> буклетов</a:t>
                      </a:r>
                      <a:r>
                        <a:rPr lang="ru-RU" sz="2500" dirty="0">
                          <a:latin typeface="Calibri"/>
                          <a:ea typeface="Times New Roman"/>
                        </a:rPr>
                        <a:t> (1000 шт.)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2000</a:t>
                      </a:r>
                      <a:endParaRPr lang="ru-RU" sz="25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9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500" dirty="0">
                          <a:latin typeface="Calibri"/>
                          <a:ea typeface="Times New Roman"/>
                        </a:rPr>
                        <a:t>Создание сайта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10000</a:t>
                      </a:r>
                      <a:endParaRPr lang="ru-RU" sz="25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9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500" dirty="0">
                          <a:latin typeface="Calibri"/>
                          <a:ea typeface="Times New Roman"/>
                        </a:rPr>
                        <a:t>Брендирование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12000</a:t>
                      </a:r>
                      <a:endParaRPr lang="ru-RU" sz="25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19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500" dirty="0">
                          <a:latin typeface="Calibri"/>
                          <a:ea typeface="Times New Roman"/>
                        </a:rPr>
                        <a:t>Реклама в социальных сетях </a:t>
                      </a:r>
                      <a:r>
                        <a:rPr lang="ru-RU" sz="2500" dirty="0">
                          <a:latin typeface="+mn-lt"/>
                          <a:ea typeface="Times New Roman"/>
                        </a:rPr>
                        <a:t>(</a:t>
                      </a:r>
                      <a:r>
                        <a:rPr lang="en-US" sz="2500" dirty="0" err="1">
                          <a:latin typeface="+mn-lt"/>
                          <a:ea typeface="Times New Roman"/>
                        </a:rPr>
                        <a:t>Vk</a:t>
                      </a:r>
                      <a:r>
                        <a:rPr lang="ru-RU" sz="2500" dirty="0">
                          <a:latin typeface="+mn-lt"/>
                          <a:ea typeface="Times New Roman"/>
                        </a:rPr>
                        <a:t> и </a:t>
                      </a:r>
                      <a:r>
                        <a:rPr lang="ru-RU" sz="2500" b="0" i="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Instagram</a:t>
                      </a:r>
                      <a:r>
                        <a:rPr lang="ru-RU" sz="2500" b="0" i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25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5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7276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544811"/>
              </p:ext>
            </p:extLst>
          </p:nvPr>
        </p:nvGraphicFramePr>
        <p:xfrm>
          <a:off x="130629" y="1063694"/>
          <a:ext cx="11793892" cy="552371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784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5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20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62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22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722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70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Ассортимент блюд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Ед. измерения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Планируемый объем продукции, в месяц, ед.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Затраты на производство одной единицы продукции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Наценка на единицу продукции, %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Цена реализации кафе «Fas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t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Rea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»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Средняя цена у конкурентов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Среднее значение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52,1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3,05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137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227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Фирменные блюда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порц.(350г)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4,38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350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Холодные блюда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порц. (170г)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600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2,50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150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200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Горячие закуски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порц.(170г)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90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2,50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250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Супы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порц. (250г)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210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2,80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Горячие блюда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порц. (200г)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780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65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3,08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200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Гарниры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порц. (150г)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780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2,50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Десерты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порц.(150г)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210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2,83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85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200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Холодные напитки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0,25л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240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1,82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170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Горячие напитки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0,25л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240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8,00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200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2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Х/б. изделия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шт.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3,00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2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Фрукты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0,5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180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75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3,33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250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400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2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Мороженое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порц. (100г)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150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2,20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150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1BBE2C6-AA93-4B3E-A1B1-704ADD689A4C}"/>
              </a:ext>
            </a:extLst>
          </p:cNvPr>
          <p:cNvSpPr/>
          <p:nvPr/>
        </p:nvSpPr>
        <p:spPr>
          <a:xfrm>
            <a:off x="0" y="681037"/>
            <a:ext cx="12192000" cy="225287"/>
          </a:xfrm>
          <a:prstGeom prst="rect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30629" y="89372"/>
            <a:ext cx="105421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i="1" dirty="0">
                <a:solidFill>
                  <a:srgbClr val="70AD47">
                    <a:lumMod val="50000"/>
                  </a:srgbClr>
                </a:solidFill>
                <a:latin typeface="Calibri Light"/>
              </a:rPr>
              <a:t>Ценообразование интерактивного кафе «</a:t>
            </a:r>
            <a:r>
              <a:rPr lang="ru-RU" sz="3200" b="1" i="1" dirty="0" err="1">
                <a:solidFill>
                  <a:srgbClr val="70AD47">
                    <a:lumMod val="50000"/>
                  </a:srgbClr>
                </a:solidFill>
                <a:latin typeface="Calibri Light"/>
              </a:rPr>
              <a:t>Fas</a:t>
            </a:r>
            <a:r>
              <a:rPr lang="en-US" sz="3200" b="1" i="1" dirty="0">
                <a:solidFill>
                  <a:srgbClr val="70AD47">
                    <a:lumMod val="50000"/>
                  </a:srgbClr>
                </a:solidFill>
                <a:latin typeface="Calibri Light"/>
              </a:rPr>
              <a:t>t</a:t>
            </a:r>
            <a:r>
              <a:rPr lang="ru-RU" sz="3200" b="1" i="1" dirty="0" err="1">
                <a:solidFill>
                  <a:srgbClr val="70AD47">
                    <a:lumMod val="50000"/>
                  </a:srgbClr>
                </a:solidFill>
                <a:latin typeface="Calibri Light"/>
              </a:rPr>
              <a:t>Rea</a:t>
            </a:r>
            <a:r>
              <a:rPr lang="en-US" sz="3200" b="1" i="1" dirty="0">
                <a:solidFill>
                  <a:srgbClr val="70AD47">
                    <a:lumMod val="50000"/>
                  </a:srgbClr>
                </a:solidFill>
                <a:latin typeface="Calibri Light"/>
              </a:rPr>
              <a:t>c</a:t>
            </a:r>
            <a:r>
              <a:rPr lang="ru-RU" sz="3200" b="1" i="1" dirty="0">
                <a:solidFill>
                  <a:srgbClr val="70AD47">
                    <a:lumMod val="50000"/>
                  </a:srgbClr>
                </a:solidFill>
                <a:latin typeface="Calibri Light"/>
              </a:rPr>
              <a:t>»,  руб.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6160" y="1"/>
            <a:ext cx="100584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885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1929" y="-60259"/>
            <a:ext cx="8829741" cy="819619"/>
          </a:xfrm>
        </p:spPr>
        <p:txBody>
          <a:bodyPr>
            <a:normAutofit/>
          </a:bodyPr>
          <a:lstStyle/>
          <a:p>
            <a:r>
              <a:rPr lang="ru-RU" sz="4000" b="1" i="1" dirty="0">
                <a:solidFill>
                  <a:schemeClr val="accent6">
                    <a:lumMod val="50000"/>
                  </a:schemeClr>
                </a:solidFill>
              </a:rPr>
              <a:t>Маркетинговый план по целям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116733"/>
              </p:ext>
            </p:extLst>
          </p:nvPr>
        </p:nvGraphicFramePr>
        <p:xfrm>
          <a:off x="259080" y="1804946"/>
          <a:ext cx="11673840" cy="34701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296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67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</a:rPr>
                        <a:t>Компонент </a:t>
                      </a:r>
                      <a:endParaRPr lang="ru-RU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</a:rPr>
                        <a:t>Описание</a:t>
                      </a:r>
                      <a:endParaRPr lang="ru-RU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7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</a:rPr>
                        <a:t>Цели по продажам</a:t>
                      </a:r>
                      <a:endParaRPr lang="ru-RU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effectLst/>
                        </a:rPr>
                        <a:t>Завоевать долю на рынке, добиться постоянного числа посетителей</a:t>
                      </a:r>
                      <a:endParaRPr lang="ru-RU" sz="2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7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</a:rPr>
                        <a:t>Цели по прибыли</a:t>
                      </a:r>
                      <a:endParaRPr lang="ru-RU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</a:rPr>
                        <a:t>Достичь точки безубыточности за 9 месяцев</a:t>
                      </a:r>
                      <a:endParaRPr lang="ru-RU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38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</a:rPr>
                        <a:t>Цели по ценам</a:t>
                      </a:r>
                      <a:endParaRPr lang="ru-RU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</a:rPr>
                        <a:t>Ценообразование на уровне среднерыночной, уменьшить наценку, оптимизировать расходы. </a:t>
                      </a:r>
                      <a:endParaRPr lang="ru-RU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38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</a:rPr>
                        <a:t>Цели по продукту</a:t>
                      </a:r>
                      <a:endParaRPr lang="ru-RU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</a:rPr>
                        <a:t>Расширить</a:t>
                      </a:r>
                      <a:r>
                        <a:rPr lang="ru-RU" sz="2200" baseline="0" dirty="0">
                          <a:effectLst/>
                        </a:rPr>
                        <a:t> число посетителей</a:t>
                      </a:r>
                      <a:r>
                        <a:rPr lang="ru-RU" sz="2200" dirty="0">
                          <a:effectLst/>
                        </a:rPr>
                        <a:t> и дополнительных услуг, совершенствовать качество предоставления и обслуживания</a:t>
                      </a:r>
                      <a:endParaRPr lang="ru-RU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38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</a:rPr>
                        <a:t>Анализ рынка и покупателей</a:t>
                      </a:r>
                      <a:endParaRPr lang="ru-RU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</a:rPr>
                        <a:t>Наша</a:t>
                      </a:r>
                      <a:r>
                        <a:rPr lang="ru-RU" sz="2200" baseline="0" dirty="0">
                          <a:effectLst/>
                        </a:rPr>
                        <a:t> кафе полностью уникально</a:t>
                      </a:r>
                      <a:r>
                        <a:rPr lang="en-US" sz="2200" baseline="0" dirty="0">
                          <a:effectLst/>
                        </a:rPr>
                        <a:t>, </a:t>
                      </a:r>
                      <a:r>
                        <a:rPr lang="ru-RU" sz="2200" baseline="0" dirty="0">
                          <a:effectLst/>
                        </a:rPr>
                        <a:t> в центральной части России таких кафе НЕТ</a:t>
                      </a:r>
                      <a:endParaRPr lang="ru-RU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759360"/>
            <a:ext cx="12192000" cy="36576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5161" y="0"/>
            <a:ext cx="1386839" cy="138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688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1155681" cy="612885"/>
          </a:xfrm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Маркетинговый план для дальнейшего развития интерактивного кафе «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</a:rPr>
              <a:t>FastReac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1" y="517405"/>
            <a:ext cx="12192000" cy="35780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0549095"/>
              </p:ext>
            </p:extLst>
          </p:nvPr>
        </p:nvGraphicFramePr>
        <p:xfrm>
          <a:off x="-1" y="935419"/>
          <a:ext cx="12191998" cy="59005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1527">
                  <a:extLst>
                    <a:ext uri="{9D8B030D-6E8A-4147-A177-3AD203B41FA5}">
                      <a16:colId xmlns:a16="http://schemas.microsoft.com/office/drawing/2014/main" val="4213808400"/>
                    </a:ext>
                  </a:extLst>
                </a:gridCol>
                <a:gridCol w="2851489">
                  <a:extLst>
                    <a:ext uri="{9D8B030D-6E8A-4147-A177-3AD203B41FA5}">
                      <a16:colId xmlns:a16="http://schemas.microsoft.com/office/drawing/2014/main" val="1699707430"/>
                    </a:ext>
                  </a:extLst>
                </a:gridCol>
                <a:gridCol w="4274247">
                  <a:extLst>
                    <a:ext uri="{9D8B030D-6E8A-4147-A177-3AD203B41FA5}">
                      <a16:colId xmlns:a16="http://schemas.microsoft.com/office/drawing/2014/main" val="3034697022"/>
                    </a:ext>
                  </a:extLst>
                </a:gridCol>
                <a:gridCol w="3724735">
                  <a:extLst>
                    <a:ext uri="{9D8B030D-6E8A-4147-A177-3AD203B41FA5}">
                      <a16:colId xmlns:a16="http://schemas.microsoft.com/office/drawing/2014/main" val="4146295078"/>
                    </a:ext>
                  </a:extLst>
                </a:gridCol>
              </a:tblGrid>
              <a:tr h="5439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План развития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Краткосрочный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Среднесрочный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Долгосрочный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3593909"/>
                  </a:ext>
                </a:extLst>
              </a:tr>
              <a:tr h="57391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Временные рамки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До 1 года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От 1 года до 3 лет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Свыше 3 лет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extLst>
                  <a:ext uri="{0D108BD9-81ED-4DB2-BD59-A6C34878D82A}">
                    <a16:rowId xmlns:a16="http://schemas.microsoft.com/office/drawing/2014/main" val="2897279603"/>
                  </a:ext>
                </a:extLst>
              </a:tr>
              <a:tr h="13391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Цель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Зарегистрировать юридическое лицо и открыть предприятие общественного питания с системой электронного меню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Стабильная работа кафе, завоевание рыночной ниши в размере 5-10%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Расширение рыночной ниши, открытие сети интерактивных кафе «</a:t>
                      </a:r>
                      <a:r>
                        <a:rPr lang="ru-RU" sz="1400" dirty="0" err="1">
                          <a:effectLst/>
                        </a:rPr>
                        <a:t>Fas</a:t>
                      </a:r>
                      <a:r>
                        <a:rPr lang="en-US" sz="1400" dirty="0">
                          <a:effectLst/>
                        </a:rPr>
                        <a:t>t</a:t>
                      </a:r>
                      <a:r>
                        <a:rPr lang="ru-RU" sz="1400" dirty="0" err="1">
                          <a:effectLst/>
                        </a:rPr>
                        <a:t>Rea</a:t>
                      </a:r>
                      <a:r>
                        <a:rPr lang="en-US" sz="1400" dirty="0">
                          <a:effectLst/>
                        </a:rPr>
                        <a:t>c</a:t>
                      </a:r>
                      <a:r>
                        <a:rPr lang="ru-RU" sz="1400" dirty="0">
                          <a:effectLst/>
                        </a:rPr>
                        <a:t>» в разных районах Брянска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extLst>
                  <a:ext uri="{0D108BD9-81ED-4DB2-BD59-A6C34878D82A}">
                    <a16:rowId xmlns:a16="http://schemas.microsoft.com/office/drawing/2014/main" val="4095760903"/>
                  </a:ext>
                </a:extLst>
              </a:tr>
              <a:tr h="34434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Задачи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пройти государственную регистрацию;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найти помещение для аренды;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разрекламировать свой бизнес, </a:t>
                      </a:r>
                      <a:r>
                        <a:rPr lang="ru-RU" sz="1400" dirty="0" err="1">
                          <a:effectLst/>
                        </a:rPr>
                        <a:t>брендирование</a:t>
                      </a:r>
                      <a:r>
                        <a:rPr lang="ru-RU" sz="1400" dirty="0">
                          <a:effectLst/>
                        </a:rPr>
                        <a:t> кафе;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выход на оборачиваемость посадочного места равную 1.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завоевать конкурентные преимущества, посредством предоставления дополнительных услуг;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разработать систему лояльности для постоянных клиентов;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выйти на уровень безубыточности проекта;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постоянно </a:t>
                      </a:r>
                      <a:r>
                        <a:rPr lang="ru-RU" sz="1400" dirty="0" err="1">
                          <a:effectLst/>
                        </a:rPr>
                        <a:t>мониторить</a:t>
                      </a:r>
                      <a:r>
                        <a:rPr lang="ru-RU" sz="1400" dirty="0">
                          <a:effectLst/>
                        </a:rPr>
                        <a:t> рынок на наличие новинок в области индустрии общественного питания;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проводить опросы посетителей о их пожеланиях и предпочтениях;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расширить спектр предоставляемых услуг.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найти помещение для аренды;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подобрать административно-управляющий и обслуживающий персонал;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проводить опросы посетителей о их пожеланиях и предпочтениях;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постоянно </a:t>
                      </a:r>
                      <a:r>
                        <a:rPr lang="ru-RU" sz="1400" dirty="0" err="1">
                          <a:effectLst/>
                        </a:rPr>
                        <a:t>мониторить</a:t>
                      </a:r>
                      <a:r>
                        <a:rPr lang="ru-RU" sz="1400" dirty="0">
                          <a:effectLst/>
                        </a:rPr>
                        <a:t> рынок на наличие новинок в области индустрии общественного питания;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проводить  мероприятия, направленные на повышение квалификации сотрудников.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extLst>
                  <a:ext uri="{0D108BD9-81ED-4DB2-BD59-A6C34878D82A}">
                    <a16:rowId xmlns:a16="http://schemas.microsoft.com/office/drawing/2014/main" val="1515681930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6786" y="1"/>
            <a:ext cx="875213" cy="87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175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1160" y="0"/>
            <a:ext cx="2910840" cy="6857999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br>
              <a:rPr lang="ru-RU" sz="2000" b="1" dirty="0">
                <a:solidFill>
                  <a:srgbClr val="70AD47">
                    <a:lumMod val="50000"/>
                  </a:srgbClr>
                </a:solidFill>
              </a:rPr>
            </a:br>
            <a:br>
              <a:rPr lang="ru-RU" sz="2000" b="1" dirty="0">
                <a:solidFill>
                  <a:srgbClr val="70AD47">
                    <a:lumMod val="50000"/>
                  </a:srgbClr>
                </a:solidFill>
              </a:rPr>
            </a:br>
            <a:br>
              <a:rPr lang="ru-RU" sz="2000" b="1" dirty="0">
                <a:solidFill>
                  <a:srgbClr val="70AD47">
                    <a:lumMod val="50000"/>
                  </a:srgbClr>
                </a:solidFill>
              </a:rPr>
            </a:br>
            <a:br>
              <a:rPr lang="ru-RU" sz="2000" b="1" dirty="0">
                <a:solidFill>
                  <a:srgbClr val="70AD47">
                    <a:lumMod val="50000"/>
                  </a:srgbClr>
                </a:solidFill>
              </a:rPr>
            </a:br>
            <a:r>
              <a:rPr lang="ru-RU" sz="2000" b="1" dirty="0">
                <a:solidFill>
                  <a:srgbClr val="70AD47">
                    <a:lumMod val="50000"/>
                  </a:srgbClr>
                </a:solidFill>
              </a:rPr>
              <a:t>Наши цены доступны ВСЕМ. </a:t>
            </a:r>
            <a:br>
              <a:rPr lang="ru-RU" sz="2000" b="1" dirty="0">
                <a:solidFill>
                  <a:srgbClr val="70AD47">
                    <a:lumMod val="50000"/>
                  </a:srgbClr>
                </a:solidFill>
              </a:rPr>
            </a:br>
            <a:r>
              <a:rPr lang="ru-RU" sz="2000" b="1" dirty="0">
                <a:solidFill>
                  <a:srgbClr val="70AD47">
                    <a:lumMod val="50000"/>
                  </a:srgbClr>
                </a:solidFill>
              </a:rPr>
              <a:t>Мы предлагаем </a:t>
            </a:r>
            <a:br>
              <a:rPr lang="ru-RU" sz="2000" b="1" dirty="0">
                <a:solidFill>
                  <a:srgbClr val="70AD47">
                    <a:lumMod val="50000"/>
                  </a:srgbClr>
                </a:solidFill>
              </a:rPr>
            </a:br>
            <a:r>
              <a:rPr lang="ru-RU" sz="2000" b="1" dirty="0">
                <a:solidFill>
                  <a:srgbClr val="70AD47">
                    <a:lumMod val="50000"/>
                  </a:srgbClr>
                </a:solidFill>
              </a:rPr>
              <a:t>не только вкусно поесть, но и окунуться в мир новых технологий. 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Picture 2" descr="C:\Users\User\Desktop\юниоры\Юниоры готовая\плакат.jpe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0" t="3378" r="5184" b="5028"/>
          <a:stretch/>
        </p:blipFill>
        <p:spPr bwMode="auto">
          <a:xfrm>
            <a:off x="0" y="0"/>
            <a:ext cx="94052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388549" y="345103"/>
            <a:ext cx="2803452" cy="1015663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C</a:t>
            </a:r>
            <a:r>
              <a:rPr lang="ru-RU" sz="2000" b="1" dirty="0" err="1">
                <a:solidFill>
                  <a:schemeClr val="bg1"/>
                </a:solidFill>
              </a:rPr>
              <a:t>истема</a:t>
            </a:r>
            <a:r>
              <a:rPr lang="ru-RU" sz="2000" b="1" dirty="0">
                <a:solidFill>
                  <a:schemeClr val="bg1"/>
                </a:solidFill>
              </a:rPr>
              <a:t> лояльности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для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постоянных клиентов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472861" y="5266978"/>
            <a:ext cx="263482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г. Брянск </a:t>
            </a:r>
          </a:p>
          <a:p>
            <a:pPr algn="ctr"/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</a:rPr>
              <a:t>Фокинский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 район 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ул. Дзержинского 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строение 1/1</a:t>
            </a:r>
          </a:p>
        </p:txBody>
      </p:sp>
      <p:pic>
        <p:nvPicPr>
          <p:cNvPr id="7" name="Picture 2" descr="C:\Users\User\Downloads\111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549" y="3375660"/>
            <a:ext cx="2803451" cy="1653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102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5491" y="0"/>
            <a:ext cx="7068711" cy="667909"/>
          </a:xfrm>
        </p:spPr>
        <p:txBody>
          <a:bodyPr>
            <a:normAutofit/>
          </a:bodyPr>
          <a:lstStyle/>
          <a:p>
            <a:r>
              <a:rPr lang="ru-RU" sz="4000" b="1" i="1" dirty="0">
                <a:solidFill>
                  <a:schemeClr val="accent6">
                    <a:lumMod val="50000"/>
                  </a:schemeClr>
                </a:solidFill>
              </a:rPr>
              <a:t>Маркетинговые обязанности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94144" y="1078202"/>
            <a:ext cx="5688495" cy="3358625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pPr algn="just"/>
            <a:r>
              <a:rPr lang="ru-RU" sz="3400" b="1" dirty="0">
                <a:solidFill>
                  <a:schemeClr val="accent6">
                    <a:lumMod val="50000"/>
                  </a:schemeClr>
                </a:solidFill>
              </a:rPr>
              <a:t>Егор Журавков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отвечает за креативность ведения бизнеса, маркетинговую и ассортиментную политику, принимает решения по организационным вопросам, отвечает за продвижение и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брендирование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имени, разрабатывает и поддерживает концепцию кафе</a:t>
            </a:r>
          </a:p>
          <a:p>
            <a:pPr marL="0" indent="0">
              <a:buNone/>
            </a:pP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690360" y="1428722"/>
            <a:ext cx="5212081" cy="299087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2500"/>
          </a:bodyPr>
          <a:lstStyle/>
          <a:p>
            <a:r>
              <a:rPr lang="ru-RU" sz="3400" b="1" dirty="0">
                <a:solidFill>
                  <a:schemeClr val="accent6">
                    <a:lumMod val="50000"/>
                  </a:schemeClr>
                </a:solidFill>
              </a:rPr>
              <a:t>Дарья Гаврилова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отвечает за финансовую сторону, осуществляет прием  и отбор сотрудников, принимает решения по данным вопросам, отвечает за экономическое обоснование и эффективность принятых решений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536753" y="4541518"/>
            <a:ext cx="9386183" cy="16916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</a:rPr>
              <a:t>Аутсорсинг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</a:rPr>
              <a:t>: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</a:rPr>
              <a:t>Разработка сайта компанией ООО «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</a:rPr>
              <a:t>Рунект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</a:rPr>
              <a:t>»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Административное сопровождение сайта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" y="517405"/>
            <a:ext cx="12192000" cy="35780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5161" y="0"/>
            <a:ext cx="1386839" cy="138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41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 rotWithShape="1">
          <a:blip r:embed="rId3"/>
          <a:srcRect l="25726" t="31615" r="23210" b="11616"/>
          <a:stretch/>
        </p:blipFill>
        <p:spPr bwMode="auto">
          <a:xfrm>
            <a:off x="914400" y="777242"/>
            <a:ext cx="10408920" cy="60807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14400" y="192465"/>
            <a:ext cx="47293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</a:rPr>
              <a:t>Результаты тестирования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80931" y="130910"/>
            <a:ext cx="55423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>
                <a:hlinkClick r:id="rId4"/>
              </a:rPr>
              <a:t>https://docs.google.com/forms/d/1FOqFTr9TWUd017Q_iV5hxnSGKaXzcjSQCcYP6_6xg9c/edit#responses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12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25725" t="23712" r="23018" b="23648"/>
          <a:stretch/>
        </p:blipFill>
        <p:spPr bwMode="auto">
          <a:xfrm>
            <a:off x="609600" y="45720"/>
            <a:ext cx="11231879" cy="66446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76619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25726" t="24742" r="23210" b="43777"/>
          <a:stretch/>
        </p:blipFill>
        <p:spPr bwMode="auto">
          <a:xfrm>
            <a:off x="0" y="0"/>
            <a:ext cx="12192000" cy="6705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94640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25726" t="56224" r="23210" b="12295"/>
          <a:stretch/>
        </p:blipFill>
        <p:spPr bwMode="auto">
          <a:xfrm>
            <a:off x="0" y="137160"/>
            <a:ext cx="12192000" cy="69189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37012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99021" y="2858495"/>
            <a:ext cx="6400800" cy="1126434"/>
          </a:xfrm>
        </p:spPr>
        <p:txBody>
          <a:bodyPr>
            <a:noAutofit/>
          </a:bodyPr>
          <a:lstStyle/>
          <a:p>
            <a:r>
              <a:rPr lang="ru-RU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2650862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1069</TotalTime>
  <Words>1682</Words>
  <Application>Microsoft Office PowerPoint</Application>
  <PresentationFormat>Широкоэкранный</PresentationFormat>
  <Paragraphs>332</Paragraphs>
  <Slides>17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Команда «to as one»</vt:lpstr>
      <vt:lpstr>Цели и задачи маркетинга</vt:lpstr>
      <vt:lpstr>SWOT -анализ</vt:lpstr>
      <vt:lpstr>Pest - анализ</vt:lpstr>
      <vt:lpstr>Маркетинговая стратегия</vt:lpstr>
      <vt:lpstr>Конкурентоспособность</vt:lpstr>
      <vt:lpstr>Каналы сбыта услуг</vt:lpstr>
      <vt:lpstr>Презентация PowerPoint</vt:lpstr>
      <vt:lpstr>Маркетинговый план по целям </vt:lpstr>
      <vt:lpstr>Маркетинговый план для дальнейшего развития интерактивного кафе «FastReac»</vt:lpstr>
      <vt:lpstr>    Наши цены доступны ВСЕМ.  Мы предлагаем  не только вкусно поесть, но и окунуться в мир новых технологий.       </vt:lpstr>
      <vt:lpstr>Маркетинговые обязанности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Неизвестный пользователь</cp:lastModifiedBy>
  <cp:revision>246</cp:revision>
  <dcterms:created xsi:type="dcterms:W3CDTF">2020-02-03T09:43:59Z</dcterms:created>
  <dcterms:modified xsi:type="dcterms:W3CDTF">2021-02-10T07:33:04Z</dcterms:modified>
</cp:coreProperties>
</file>