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</p:sldIdLst>
  <p:sldSz cy="5143500" cx="9144000"/>
  <p:notesSz cx="6858000" cy="9144000"/>
  <p:embeddedFontLst>
    <p:embeddedFont>
      <p:font typeface="Raleway"/>
      <p:regular r:id="rId20"/>
      <p:bold r:id="rId21"/>
      <p:italic r:id="rId22"/>
      <p:boldItalic r:id="rId23"/>
    </p:embeddedFont>
    <p:embeddedFont>
      <p:font typeface="Lato"/>
      <p:regular r:id="rId24"/>
      <p:bold r:id="rId25"/>
      <p:italic r:id="rId26"/>
      <p:boldItalic r:id="rId2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Raleway-regular.fntdata"/><Relationship Id="rId22" Type="http://schemas.openxmlformats.org/officeDocument/2006/relationships/font" Target="fonts/Raleway-italic.fntdata"/><Relationship Id="rId21" Type="http://schemas.openxmlformats.org/officeDocument/2006/relationships/font" Target="fonts/Raleway-bold.fntdata"/><Relationship Id="rId24" Type="http://schemas.openxmlformats.org/officeDocument/2006/relationships/font" Target="fonts/Lato-regular.fntdata"/><Relationship Id="rId23" Type="http://schemas.openxmlformats.org/officeDocument/2006/relationships/font" Target="fonts/Raleway-bold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font" Target="fonts/Lato-italic.fntdata"/><Relationship Id="rId25" Type="http://schemas.openxmlformats.org/officeDocument/2006/relationships/font" Target="fonts/Lato-bold.fntdata"/><Relationship Id="rId27" Type="http://schemas.openxmlformats.org/officeDocument/2006/relationships/font" Target="fonts/Lato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cb9a0b074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cb9a0b074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284f2d4d1cd_0_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284f2d4d1cd_0_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284f2d4d1cd_0_7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g284f2d4d1cd_0_7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284f2d4d1cd_0_7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284f2d4d1cd_0_7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284f2d4d1cd_0_9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284f2d4d1cd_0_9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284f2d4d1cd_0_10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Google Shape;143;g284f2d4d1cd_0_10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284f2d4d1cd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284f2d4d1cd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284f2d4d1cd_0_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284f2d4d1cd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284f2d4d1cd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284f2d4d1cd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284f2d4d1cd_0_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284f2d4d1cd_0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284f2d4d1cd_0_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284f2d4d1cd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284f2d4d1cd_0_3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284f2d4d1cd_0_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284f2d4d1cd_0_4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284f2d4d1cd_0_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284f2d4d1cd_0_6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Google Shape;115;g284f2d4d1cd_0_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2"/>
          <p:cNvCxnSpPr/>
          <p:nvPr/>
        </p:nvCxnSpPr>
        <p:spPr>
          <a:xfrm>
            <a:off x="2477724" y="415650"/>
            <a:ext cx="6244200" cy="0"/>
          </a:xfrm>
          <a:prstGeom prst="straightConnector1">
            <a:avLst/>
          </a:prstGeom>
          <a:noFill/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1" name="Google Shape;11;p2"/>
          <p:cNvCxnSpPr/>
          <p:nvPr/>
        </p:nvCxnSpPr>
        <p:spPr>
          <a:xfrm>
            <a:off x="2477724" y="4740000"/>
            <a:ext cx="62442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2" name="Google Shape;12;p2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3" name="Google Shape;13;p2"/>
          <p:cNvSpPr txBox="1"/>
          <p:nvPr>
            <p:ph type="ctrTitle"/>
          </p:nvPr>
        </p:nvSpPr>
        <p:spPr>
          <a:xfrm>
            <a:off x="2371725" y="630225"/>
            <a:ext cx="6331500" cy="1542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" type="subTitle"/>
          </p:nvPr>
        </p:nvSpPr>
        <p:spPr>
          <a:xfrm>
            <a:off x="2390267" y="3238450"/>
            <a:ext cx="6331500" cy="1241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5" name="Google Shape;15;p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1" name="Google Shape;61;p11"/>
          <p:cNvCxnSpPr/>
          <p:nvPr/>
        </p:nvCxnSpPr>
        <p:spPr>
          <a:xfrm>
            <a:off x="425200" y="4740000"/>
            <a:ext cx="82968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2" name="Google Shape;62;p11"/>
          <p:cNvCxnSpPr/>
          <p:nvPr/>
        </p:nvCxnSpPr>
        <p:spPr>
          <a:xfrm>
            <a:off x="425200" y="415650"/>
            <a:ext cx="8296800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63" name="Google Shape;63;p11"/>
          <p:cNvSpPr txBox="1"/>
          <p:nvPr>
            <p:ph hasCustomPrompt="1" type="title"/>
          </p:nvPr>
        </p:nvSpPr>
        <p:spPr>
          <a:xfrm>
            <a:off x="853950" y="1304850"/>
            <a:ext cx="7436100" cy="153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r>
              <a:t>xx%</a:t>
            </a:r>
          </a:p>
        </p:txBody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853950" y="2919450"/>
            <a:ext cx="7436100" cy="107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65" name="Google Shape;65;p1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Google Shape;17;p3"/>
          <p:cNvCxnSpPr/>
          <p:nvPr/>
        </p:nvCxnSpPr>
        <p:spPr>
          <a:xfrm>
            <a:off x="425200" y="415650"/>
            <a:ext cx="8296800" cy="0"/>
          </a:xfrm>
          <a:prstGeom prst="straightConnector1">
            <a:avLst/>
          </a:prstGeom>
          <a:noFill/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8" name="Google Shape;18;p3"/>
          <p:cNvCxnSpPr/>
          <p:nvPr/>
        </p:nvCxnSpPr>
        <p:spPr>
          <a:xfrm>
            <a:off x="425200" y="4740000"/>
            <a:ext cx="82968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9" name="Google Shape;19;p3"/>
          <p:cNvSpPr txBox="1"/>
          <p:nvPr>
            <p:ph type="title"/>
          </p:nvPr>
        </p:nvSpPr>
        <p:spPr>
          <a:xfrm>
            <a:off x="406425" y="1806825"/>
            <a:ext cx="8296800" cy="1542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Google Shape;22;p4"/>
          <p:cNvCxnSpPr/>
          <p:nvPr/>
        </p:nvCxnSpPr>
        <p:spPr>
          <a:xfrm>
            <a:off x="2477724" y="415650"/>
            <a:ext cx="6244200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3" name="Google Shape;23;p4"/>
          <p:cNvCxnSpPr/>
          <p:nvPr/>
        </p:nvCxnSpPr>
        <p:spPr>
          <a:xfrm>
            <a:off x="2477724" y="4740000"/>
            <a:ext cx="62442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4" name="Google Shape;24;p4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5" name="Google Shape;25;p4"/>
          <p:cNvSpPr txBox="1"/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" type="body"/>
          </p:nvPr>
        </p:nvSpPr>
        <p:spPr>
          <a:xfrm>
            <a:off x="2410112" y="1595776"/>
            <a:ext cx="6321600" cy="300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7" name="Google Shape;27;p4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9" name="Google Shape;29;p5"/>
          <p:cNvCxnSpPr/>
          <p:nvPr/>
        </p:nvCxnSpPr>
        <p:spPr>
          <a:xfrm>
            <a:off x="2477724" y="415650"/>
            <a:ext cx="6244200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0" name="Google Shape;30;p5"/>
          <p:cNvCxnSpPr/>
          <p:nvPr/>
        </p:nvCxnSpPr>
        <p:spPr>
          <a:xfrm>
            <a:off x="2477724" y="4740000"/>
            <a:ext cx="62442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1" name="Google Shape;31;p5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2" name="Google Shape;32;p5"/>
          <p:cNvSpPr txBox="1"/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3" name="Google Shape;33;p5"/>
          <p:cNvSpPr txBox="1"/>
          <p:nvPr>
            <p:ph idx="1" type="body"/>
          </p:nvPr>
        </p:nvSpPr>
        <p:spPr>
          <a:xfrm>
            <a:off x="2400303" y="1602675"/>
            <a:ext cx="3071400" cy="300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4" name="Google Shape;34;p5"/>
          <p:cNvSpPr txBox="1"/>
          <p:nvPr>
            <p:ph idx="2" type="body"/>
          </p:nvPr>
        </p:nvSpPr>
        <p:spPr>
          <a:xfrm>
            <a:off x="5650572" y="1602675"/>
            <a:ext cx="3071400" cy="300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5" name="Google Shape;35;p5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/>
          <p:nvPr>
            <p:ph type="title"/>
          </p:nvPr>
        </p:nvSpPr>
        <p:spPr>
          <a:xfrm>
            <a:off x="303300" y="411575"/>
            <a:ext cx="8520600" cy="63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" name="Google Shape;40;p7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1" name="Google Shape;41;p7"/>
          <p:cNvSpPr txBox="1"/>
          <p:nvPr>
            <p:ph type="title"/>
          </p:nvPr>
        </p:nvSpPr>
        <p:spPr>
          <a:xfrm>
            <a:off x="319500" y="936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2" name="Google Shape;42;p7"/>
          <p:cNvSpPr txBox="1"/>
          <p:nvPr>
            <p:ph idx="1" type="body"/>
          </p:nvPr>
        </p:nvSpPr>
        <p:spPr>
          <a:xfrm>
            <a:off x="319500" y="1846804"/>
            <a:ext cx="2808000" cy="280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3" name="Google Shape;43;p7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rgbClr val="353535"/>
        </a:solidFill>
      </p:bgPr>
    </p:bg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5" name="Google Shape;45;p8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6" name="Google Shape;46;p8"/>
          <p:cNvSpPr txBox="1"/>
          <p:nvPr>
            <p:ph type="title"/>
          </p:nvPr>
        </p:nvSpPr>
        <p:spPr>
          <a:xfrm>
            <a:off x="283103" y="712141"/>
            <a:ext cx="6244200" cy="3835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7" name="Google Shape;47;p8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9"/>
          <p:cNvSpPr/>
          <p:nvPr/>
        </p:nvSpPr>
        <p:spPr>
          <a:xfrm>
            <a:off x="4572000" y="1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50" name="Google Shape;50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51" name="Google Shape;51;p9"/>
          <p:cNvSpPr txBox="1"/>
          <p:nvPr>
            <p:ph type="title"/>
          </p:nvPr>
        </p:nvSpPr>
        <p:spPr>
          <a:xfrm>
            <a:off x="265500" y="1397350"/>
            <a:ext cx="4045200" cy="1318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52" name="Google Shape;52;p9"/>
          <p:cNvSpPr txBox="1"/>
          <p:nvPr>
            <p:ph idx="1" type="subTitle"/>
          </p:nvPr>
        </p:nvSpPr>
        <p:spPr>
          <a:xfrm>
            <a:off x="265500" y="273537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53" name="Google Shape;53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rtl="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4" name="Google Shape;54;p9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6" name="Google Shape;56;p10"/>
          <p:cNvCxnSpPr/>
          <p:nvPr/>
        </p:nvCxnSpPr>
        <p:spPr>
          <a:xfrm>
            <a:off x="425200" y="4740000"/>
            <a:ext cx="82968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7" name="Google Shape;57;p10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58" name="Google Shape;58;p10"/>
          <p:cNvSpPr txBox="1"/>
          <p:nvPr>
            <p:ph idx="1" type="body"/>
          </p:nvPr>
        </p:nvSpPr>
        <p:spPr>
          <a:xfrm>
            <a:off x="328017" y="4226025"/>
            <a:ext cx="83886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59" name="Google Shape;59;p10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wiss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410112" y="1595776"/>
            <a:ext cx="6321600" cy="300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ato"/>
              <a:buChar char="●"/>
              <a:defRPr sz="18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317500" lvl="1" marL="914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317500" lvl="2" marL="1371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317500" lvl="3" marL="1828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●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317500" lvl="4" marL="22860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317500" lvl="5" marL="27432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317500" lvl="6" marL="3200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●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317500" lvl="7" marL="3657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317500" lvl="8" marL="41148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rtl="0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rtl="0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rtl="0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rtl="0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rtl="0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rtl="0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rtl="0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rtl="0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3"/>
          <p:cNvSpPr txBox="1"/>
          <p:nvPr>
            <p:ph type="ctrTitle"/>
          </p:nvPr>
        </p:nvSpPr>
        <p:spPr>
          <a:xfrm>
            <a:off x="2371725" y="630225"/>
            <a:ext cx="6331500" cy="1542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Гончарство в Трипільській культурі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2"/>
          <p:cNvSpPr txBox="1"/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Побут та економіка</a:t>
            </a:r>
            <a:endParaRPr/>
          </a:p>
        </p:txBody>
      </p:sp>
      <p:sp>
        <p:nvSpPr>
          <p:cNvPr id="123" name="Google Shape;123;p22"/>
          <p:cNvSpPr txBox="1"/>
          <p:nvPr>
            <p:ph idx="1" type="body"/>
          </p:nvPr>
        </p:nvSpPr>
        <p:spPr>
          <a:xfrm>
            <a:off x="2410112" y="1595776"/>
            <a:ext cx="6321600" cy="300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ru"/>
              <a:t>Гончарство надавало можливість трипільцям виробляти та зберігати їжу та рідини в стабільних умовах. Це сприяло становленню та розвитку сільського господарства та громадської організації.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3"/>
          <p:cNvSpPr txBox="1"/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Культурна ідентичність</a:t>
            </a:r>
            <a:endParaRPr/>
          </a:p>
        </p:txBody>
      </p:sp>
      <p:sp>
        <p:nvSpPr>
          <p:cNvPr id="129" name="Google Shape;129;p23"/>
          <p:cNvSpPr txBox="1"/>
          <p:nvPr>
            <p:ph idx="1" type="body"/>
          </p:nvPr>
        </p:nvSpPr>
        <p:spPr>
          <a:xfrm>
            <a:off x="2410112" y="1595776"/>
            <a:ext cx="6321600" cy="300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ru"/>
              <a:t>Гончарство відображало культурну специфіку та місцеві особливості Трипільської цивілізації. Гончарські вироби були не лише побутовими предметами, але і важливими символами та артефактами, які вказували на приналежність до даної культури.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4"/>
          <p:cNvSpPr txBox="1"/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Спадщина</a:t>
            </a:r>
            <a:endParaRPr sz="4200"/>
          </a:p>
        </p:txBody>
      </p:sp>
      <p:sp>
        <p:nvSpPr>
          <p:cNvPr id="135" name="Google Shape;135;p24"/>
          <p:cNvSpPr txBox="1"/>
          <p:nvPr>
            <p:ph idx="1" type="body"/>
          </p:nvPr>
        </p:nvSpPr>
        <p:spPr>
          <a:xfrm>
            <a:off x="2410112" y="1595776"/>
            <a:ext cx="6321600" cy="300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ru"/>
              <a:t>Гончарська спадщина Трипільської культури залишила нам багато археологічних знахідок, які допомагають розкривати та розуміти історію цієї давньої цивілізації. Глиняні посудини та фігурки стали цінними джерелами інформації для археологів та істориків.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5"/>
          <p:cNvSpPr txBox="1"/>
          <p:nvPr>
            <p:ph type="title"/>
          </p:nvPr>
        </p:nvSpPr>
        <p:spPr>
          <a:xfrm>
            <a:off x="283099" y="712150"/>
            <a:ext cx="7881300" cy="3835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3100"/>
              <a:t>Гончарство в Трипільській культурі було надзвичайно важливою частиною життя та культури цивілізації. Виробництво глиняних посудин та фігурок не лише задовольняло побутові потреби, але й відображало багатогранну культурну спадщину та розвиток ремесел трипільців.</a:t>
            </a:r>
            <a:endParaRPr sz="31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6"/>
          <p:cNvSpPr txBox="1"/>
          <p:nvPr>
            <p:ph type="title"/>
          </p:nvPr>
        </p:nvSpPr>
        <p:spPr>
          <a:xfrm>
            <a:off x="406425" y="1806825"/>
            <a:ext cx="8296800" cy="1542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Дякую за увагу!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4"/>
          <p:cNvSpPr txBox="1"/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Вступ</a:t>
            </a:r>
            <a:endParaRPr/>
          </a:p>
        </p:txBody>
      </p:sp>
      <p:sp>
        <p:nvSpPr>
          <p:cNvPr id="78" name="Google Shape;78;p14"/>
          <p:cNvSpPr txBox="1"/>
          <p:nvPr>
            <p:ph idx="1" type="body"/>
          </p:nvPr>
        </p:nvSpPr>
        <p:spPr>
          <a:xfrm>
            <a:off x="2410112" y="1595776"/>
            <a:ext cx="6321600" cy="300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ru"/>
              <a:t>Гончарство в Трипільській культурі, що існувала на території сучасної України, Молдови та Румунії близько 5-6 тисяч років тому, є надзвичайно важливою частиною археологічної спадщини цивілізації. Гончарство цієї епохи відігравало важливу роль у побуті та культурному розвитку трипільців. Даний доклад розгляне історію, технології та значення гончарства в Трипільській культурі.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5"/>
          <p:cNvSpPr txBox="1"/>
          <p:nvPr>
            <p:ph type="title"/>
          </p:nvPr>
        </p:nvSpPr>
        <p:spPr>
          <a:xfrm>
            <a:off x="406425" y="1806825"/>
            <a:ext cx="8296800" cy="1542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Історія гончарства в Трипільській культурі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6"/>
          <p:cNvSpPr txBox="1"/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Походження та розвиток</a:t>
            </a:r>
            <a:endParaRPr/>
          </a:p>
        </p:txBody>
      </p:sp>
      <p:sp>
        <p:nvSpPr>
          <p:cNvPr id="89" name="Google Shape;89;p16"/>
          <p:cNvSpPr txBox="1"/>
          <p:nvPr>
            <p:ph idx="1" type="body"/>
          </p:nvPr>
        </p:nvSpPr>
        <p:spPr>
          <a:xfrm>
            <a:off x="2410112" y="1595776"/>
            <a:ext cx="6321600" cy="300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ru"/>
              <a:t>Гончарство в Трипільській культурі розвивалося протягом тривалого періоду, починаючи з пізнього неоліту (початок V тисячоліття до н.е.) і до бронзової доби (початок II тисячоліття до н.е.). Перші глиняні посуди виготовлялись власноруч, без використання гончарних верстатів.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7"/>
          <p:cNvSpPr txBox="1"/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Технології виробництва: </a:t>
            </a:r>
            <a:endParaRPr/>
          </a:p>
        </p:txBody>
      </p:sp>
      <p:sp>
        <p:nvSpPr>
          <p:cNvPr id="95" name="Google Shape;95;p17"/>
          <p:cNvSpPr txBox="1"/>
          <p:nvPr>
            <p:ph idx="1" type="body"/>
          </p:nvPr>
        </p:nvSpPr>
        <p:spPr>
          <a:xfrm>
            <a:off x="2410112" y="1595776"/>
            <a:ext cx="6321600" cy="300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ru"/>
              <a:t>Гончарі Трипільської культури використовували місцеву глину, яка була змішана з водою для створення гончарної маси. Перші посуди мали прості форми, але з часом техніки обробки глини стали більш вишуканими. Для прикрас та візерунків використовували глиняні рельєфи та вишивки. Вогонь, зазвичай спалюваний деревом або вугіллям, використовувався для випалювання посуду.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8"/>
          <p:cNvSpPr txBox="1"/>
          <p:nvPr>
            <p:ph type="title"/>
          </p:nvPr>
        </p:nvSpPr>
        <p:spPr>
          <a:xfrm>
            <a:off x="406425" y="1806825"/>
            <a:ext cx="8296800" cy="1542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Види гончарних виробів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9"/>
          <p:cNvSpPr txBox="1"/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Посуд</a:t>
            </a:r>
            <a:endParaRPr/>
          </a:p>
        </p:txBody>
      </p:sp>
      <p:sp>
        <p:nvSpPr>
          <p:cNvPr id="106" name="Google Shape;106;p19"/>
          <p:cNvSpPr txBox="1"/>
          <p:nvPr>
            <p:ph idx="1" type="body"/>
          </p:nvPr>
        </p:nvSpPr>
        <p:spPr>
          <a:xfrm>
            <a:off x="2410112" y="1595776"/>
            <a:ext cx="6321600" cy="300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ru"/>
              <a:t>Основним призначенням гончарного виробництва було виготовлення глиняного посуду, такого як глечики, миски, горщики, амфори та інші посудини для зберігання та перевезення рідин та їжі.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0"/>
          <p:cNvSpPr txBox="1"/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ru"/>
              <a:t>Фігурки та обрядові вироби</a:t>
            </a:r>
            <a:endParaRPr sz="4200"/>
          </a:p>
        </p:txBody>
      </p:sp>
      <p:sp>
        <p:nvSpPr>
          <p:cNvPr id="112" name="Google Shape;112;p20"/>
          <p:cNvSpPr txBox="1"/>
          <p:nvPr>
            <p:ph idx="1" type="body"/>
          </p:nvPr>
        </p:nvSpPr>
        <p:spPr>
          <a:xfrm>
            <a:off x="2410112" y="1595776"/>
            <a:ext cx="6321600" cy="300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ru"/>
              <a:t>Гончари також створювали глиняні фігурки, які можна вважати обрядовими артефактами. Вони використовувалися в різноманітних обрядах та ритуалах, включаючи весняні та релігійні обряди.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1"/>
          <p:cNvSpPr txBox="1"/>
          <p:nvPr>
            <p:ph type="title"/>
          </p:nvPr>
        </p:nvSpPr>
        <p:spPr>
          <a:xfrm>
            <a:off x="406425" y="1806825"/>
            <a:ext cx="8296800" cy="1542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Значення гончарства в Трипільській культурі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wiss">
  <a:themeElements>
    <a:clrScheme name="Swiss">
      <a:dk1>
        <a:srgbClr val="F46524"/>
      </a:dk1>
      <a:lt1>
        <a:srgbClr val="FFFFFF"/>
      </a:lt1>
      <a:dk2>
        <a:srgbClr val="000000"/>
      </a:dk2>
      <a:lt2>
        <a:srgbClr val="757575"/>
      </a:lt2>
      <a:accent1>
        <a:srgbClr val="01579B"/>
      </a:accent1>
      <a:accent2>
        <a:srgbClr val="27C7BD"/>
      </a:accent2>
      <a:accent3>
        <a:srgbClr val="0099E8"/>
      </a:accent3>
      <a:accent4>
        <a:srgbClr val="51B9A3"/>
      </a:accent4>
      <a:accent5>
        <a:srgbClr val="FB8C00"/>
      </a:accent5>
      <a:accent6>
        <a:srgbClr val="FFAE88"/>
      </a:accent6>
      <a:hlink>
        <a:srgbClr val="0277BD"/>
      </a:hlink>
      <a:folHlink>
        <a:srgbClr val="0277B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