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90" r:id="rId18"/>
    <p:sldId id="273" r:id="rId19"/>
    <p:sldId id="274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75" r:id="rId28"/>
    <p:sldId id="276" r:id="rId29"/>
    <p:sldId id="277" r:id="rId30"/>
    <p:sldId id="285" r:id="rId31"/>
    <p:sldId id="286" r:id="rId32"/>
    <p:sldId id="287" r:id="rId33"/>
    <p:sldId id="288" r:id="rId34"/>
    <p:sldId id="289" r:id="rId35"/>
    <p:sldId id="272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8351" autoAdjust="0"/>
  </p:normalViewPr>
  <p:slideViewPr>
    <p:cSldViewPr>
      <p:cViewPr varScale="1">
        <p:scale>
          <a:sx n="80" d="100"/>
          <a:sy n="80" d="100"/>
        </p:scale>
        <p:origin x="-12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40C8E5-B49E-4951-8C0E-97EE5618960F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6D9D4F-2091-4835-946E-CB46DDEEDB8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D9D4F-2091-4835-946E-CB46DDEEDB8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D9D4F-2091-4835-946E-CB46DDEEDB8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BBE40-3884-4B06-8DFE-33CB1726AC8E}" type="datetimeFigureOut">
              <a:rPr lang="ru-RU" smtClean="0"/>
              <a:pPr/>
              <a:t>12.01.2012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C1C02-584A-4FDB-9132-C2C03AA03C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jplus.ru/img3/d/i/digadog/Music700pix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://www.ljplus.ru/img3/d/i/digadog/Music700pix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://img368.imageshack.us/img467/1444/m105ecg5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img1.liveinternet.ru/images/attach/b/1/3445/3445413_mongol7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://www.isttat6.izmeri.edusite.ru/images/p6_mongolotataryi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radosvet.zx6.ru/uploads/posts/2008-11/1225724955_1208725488_8.jpe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0.jpeg"/><Relationship Id="rId5" Type="http://schemas.openxmlformats.org/officeDocument/2006/relationships/hyperlink" Target="http://img.narodna.pravda.com.ua/images/doc/4/1/41e82-ordynskie0dospeni2.jpg" TargetMode="Externa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hyperlink" Target="http://mat-analiz.ru/material/orda_2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://www.knitting-computers.ru/cingishan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shkolazhizni.ru/img/content/i43/43154_or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hyperlink" Target="http://www.vokrugsveta.ru/img/cmn/2006/07/04/020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hyperlink" Target="http://www.dreamtech.ru/images/video/Kadrs/Chingishan-mongol-ND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hyperlink" Target="http://www.d-dvv.ru/uploads/posts/2009-03/1236274374_2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9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km.ru/images/home/andrey/chingiz.jpg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://bratishka.ru/archiv/2006/10/images/2006101603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jplus.ru/img3/d/i/digadog/Music700pix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jplus.ru/img3/d/i/digadog/Music700pix.jpg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32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C%D0%BE%D0%BD%D0%B3%D0%BE%D0%BB%D0%B8%D1%8F" TargetMode="External"/><Relationship Id="rId5" Type="http://schemas.openxmlformats.org/officeDocument/2006/relationships/hyperlink" Target="http://ru.wikipedia.org/wiki/%D0%A7%D0%B8%D0%BD%D0%B3%D0%B8%D1%81%D1%85%D0%B0%D0%BD" TargetMode="External"/><Relationship Id="rId4" Type="http://schemas.openxmlformats.org/officeDocument/2006/relationships/hyperlink" Target="http://ru.wikipedia.org/wiki/%D0%9C%D0%BE%D0%BD%D0%B3%D0%BE%D0%BB%D1%8C%D1%81%D0%BA%D0%B8%D0%B9_%D1%8F%D0%B7%D1%8B%D0%BA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.jpeg"/><Relationship Id="rId7" Type="http://schemas.openxmlformats.org/officeDocument/2006/relationships/image" Target="../media/image36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img13.nnm.ru/e/f/6/e/c/ef6ecc600df4338c5199d19cd281d7a8_full.jpg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40.jpeg"/><Relationship Id="rId12" Type="http://schemas.openxmlformats.org/officeDocument/2006/relationships/image" Target="../media/image44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zon.ru/multimedia/books_covers/1001870258.jpg" TargetMode="External"/><Relationship Id="rId11" Type="http://schemas.openxmlformats.org/officeDocument/2006/relationships/image" Target="../media/image43.jpeg"/><Relationship Id="rId5" Type="http://schemas.openxmlformats.org/officeDocument/2006/relationships/image" Target="../media/image39.jpeg"/><Relationship Id="rId10" Type="http://schemas.openxmlformats.org/officeDocument/2006/relationships/image" Target="../media/image42.jpeg"/><Relationship Id="rId4" Type="http://schemas.openxmlformats.org/officeDocument/2006/relationships/hyperlink" Target="http://www.knigisosklada.ru/images/books/2069/big/2069730.jpg" TargetMode="External"/><Relationship Id="rId9" Type="http://schemas.openxmlformats.org/officeDocument/2006/relationships/image" Target="../media/image4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47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hyperlink" Target="http://www.web-lib.info/uploads/posts/2010-11/1291046569_kalashnikov-isajj-zhestokijj-vek.jpg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agatapov.narod.ru/put.htm" TargetMode="External"/><Relationship Id="rId13" Type="http://schemas.openxmlformats.org/officeDocument/2006/relationships/image" Target="../media/image3.jpeg"/><Relationship Id="rId3" Type="http://schemas.openxmlformats.org/officeDocument/2006/relationships/hyperlink" Target="http://agatapov.narod.ru/first.htm" TargetMode="External"/><Relationship Id="rId7" Type="http://schemas.openxmlformats.org/officeDocument/2006/relationships/hyperlink" Target="http://agatapov.narod.ru/volf.htm" TargetMode="External"/><Relationship Id="rId12" Type="http://schemas.openxmlformats.org/officeDocument/2006/relationships/hyperlink" Target="http://www.ljplus.ru/img3/d/i/digadog/Music700pix.jpg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gatapov.narod.ru/ohota.htm" TargetMode="External"/><Relationship Id="rId11" Type="http://schemas.openxmlformats.org/officeDocument/2006/relationships/hyperlink" Target="http://agatapov.narod.ru/epos.htm" TargetMode="External"/><Relationship Id="rId5" Type="http://schemas.openxmlformats.org/officeDocument/2006/relationships/hyperlink" Target="http://agatapov.narod.ru/vojd.htm" TargetMode="External"/><Relationship Id="rId10" Type="http://schemas.openxmlformats.org/officeDocument/2006/relationships/hyperlink" Target="http://agatapov.narod.ru/tem.htm" TargetMode="External"/><Relationship Id="rId4" Type="http://schemas.openxmlformats.org/officeDocument/2006/relationships/hyperlink" Target="http://agatapov.narod.ru/anda.htm" TargetMode="External"/><Relationship Id="rId9" Type="http://schemas.openxmlformats.org/officeDocument/2006/relationships/hyperlink" Target="http://agatapov.narod.ru/chess.htm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gif"/><Relationship Id="rId4" Type="http://schemas.openxmlformats.org/officeDocument/2006/relationships/image" Target="../media/image5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jplus.ru/img3/d/i/digadog/Music700pix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357166"/>
            <a:ext cx="7772400" cy="2428891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Georgia" pitchFamily="18" charset="0"/>
              </a:rPr>
              <a:t>Чингисхан (</a:t>
            </a:r>
            <a:r>
              <a:rPr lang="ru-RU" sz="4000" b="1" dirty="0" err="1">
                <a:solidFill>
                  <a:srgbClr val="FF0000"/>
                </a:solidFill>
                <a:latin typeface="Georgia" pitchFamily="18" charset="0"/>
              </a:rPr>
              <a:t>Темуджин</a:t>
            </a:r>
            <a:r>
              <a:rPr lang="ru-RU" sz="4000" b="1" dirty="0">
                <a:solidFill>
                  <a:srgbClr val="FF0000"/>
                </a:solidFill>
                <a:latin typeface="Georgia" pitchFamily="18" charset="0"/>
              </a:rPr>
              <a:t>)</a:t>
            </a:r>
            <a:br>
              <a:rPr lang="ru-RU" sz="4000" b="1" dirty="0">
                <a:solidFill>
                  <a:srgbClr val="FF0000"/>
                </a:solidFill>
                <a:latin typeface="Georgia" pitchFamily="18" charset="0"/>
              </a:rPr>
            </a:br>
            <a:r>
              <a:rPr lang="ru-RU" sz="4000" b="1" dirty="0">
                <a:solidFill>
                  <a:schemeClr val="tx2"/>
                </a:solidFill>
                <a:latin typeface="Georgia" pitchFamily="18" charset="0"/>
              </a:rPr>
              <a:t>Завоеватель, </a:t>
            </a:r>
            <a:r>
              <a:rPr lang="ru-RU" sz="4000" b="1" dirty="0" smtClean="0">
                <a:solidFill>
                  <a:schemeClr val="tx2"/>
                </a:solidFill>
                <a:latin typeface="Georgia" pitchFamily="18" charset="0"/>
              </a:rPr>
              <a:t/>
            </a:r>
            <a:br>
              <a:rPr lang="ru-RU" sz="4000" b="1" dirty="0" smtClean="0">
                <a:solidFill>
                  <a:schemeClr val="tx2"/>
                </a:solidFill>
                <a:latin typeface="Georgia" pitchFamily="18" charset="0"/>
              </a:rPr>
            </a:br>
            <a:r>
              <a:rPr lang="ru-RU" sz="4000" b="1" dirty="0" smtClean="0">
                <a:solidFill>
                  <a:schemeClr val="tx2"/>
                </a:solidFill>
                <a:latin typeface="Georgia" pitchFamily="18" charset="0"/>
              </a:rPr>
              <a:t>основатель </a:t>
            </a:r>
            <a:r>
              <a:rPr lang="ru-RU" sz="4000" b="1" dirty="0">
                <a:solidFill>
                  <a:schemeClr val="tx2"/>
                </a:solidFill>
                <a:latin typeface="Georgia" pitchFamily="18" charset="0"/>
              </a:rPr>
              <a:t>Монгольского государства</a:t>
            </a:r>
            <a:r>
              <a:rPr lang="ru-RU" sz="4000" b="1" dirty="0">
                <a:solidFill>
                  <a:srgbClr val="FF0000"/>
                </a:solidFill>
                <a:latin typeface="Georgia" pitchFamily="18" charset="0"/>
              </a:rPr>
              <a:t/>
            </a:r>
            <a:br>
              <a:rPr lang="ru-RU" sz="4000" b="1" dirty="0">
                <a:solidFill>
                  <a:srgbClr val="FF0000"/>
                </a:solidFill>
                <a:latin typeface="Georgia" pitchFamily="18" charset="0"/>
              </a:rPr>
            </a:br>
            <a:endParaRPr lang="ru-RU" sz="40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1026" name="Picture 2" descr="C:\Users\LikinFride\Pictures\Чингисха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2770762"/>
            <a:ext cx="3786214" cy="4087238"/>
          </a:xfrm>
          <a:prstGeom prst="rect">
            <a:avLst/>
          </a:prstGeom>
          <a:noFill/>
        </p:spPr>
      </p:pic>
      <p:pic>
        <p:nvPicPr>
          <p:cNvPr id="1028" name="Picture 4" descr="Картинка 38 из 87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22057" t="11458" r="17281" b="12500"/>
          <a:stretch>
            <a:fillRect/>
          </a:stretch>
        </p:blipFill>
        <p:spPr bwMode="auto">
          <a:xfrm>
            <a:off x="0" y="0"/>
            <a:ext cx="135729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LikinFride\Pictures\13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0"/>
            <a:ext cx="5500726" cy="2857496"/>
          </a:xfrm>
          <a:prstGeom prst="rect">
            <a:avLst/>
          </a:prstGeom>
          <a:noFill/>
        </p:spPr>
      </p:pic>
      <p:pic>
        <p:nvPicPr>
          <p:cNvPr id="4" name="Picture 4" descr="Картинка 38 из 87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 l="22057" t="11458" r="17281" b="12500"/>
          <a:stretch>
            <a:fillRect/>
          </a:stretch>
        </p:blipFill>
        <p:spPr bwMode="auto">
          <a:xfrm>
            <a:off x="0" y="0"/>
            <a:ext cx="135729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285852" y="3687901"/>
            <a:ext cx="785814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Чингисхан (настоящее имя </a:t>
            </a:r>
            <a:r>
              <a:rPr lang="ru-RU" b="1" dirty="0" err="1">
                <a:solidFill>
                  <a:schemeClr val="tx2"/>
                </a:solidFill>
                <a:latin typeface="Georgia" pitchFamily="18" charset="0"/>
              </a:rPr>
              <a:t>Темучин</a:t>
            </a: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 или </a:t>
            </a:r>
            <a:r>
              <a:rPr lang="ru-RU" b="1" dirty="0" err="1">
                <a:solidFill>
                  <a:schemeClr val="tx2"/>
                </a:solidFill>
                <a:latin typeface="Georgia" pitchFamily="18" charset="0"/>
              </a:rPr>
              <a:t>Темуджин</a:t>
            </a: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) родился 3 мая 1162 года (по другим данным – около 1155 года) в урочище </a:t>
            </a:r>
            <a:r>
              <a:rPr lang="ru-RU" b="1" dirty="0" err="1">
                <a:solidFill>
                  <a:schemeClr val="tx2"/>
                </a:solidFill>
                <a:latin typeface="Georgia" pitchFamily="18" charset="0"/>
              </a:rPr>
              <a:t>Делюн-Болдок</a:t>
            </a: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 на берегу реки </a:t>
            </a:r>
            <a:r>
              <a:rPr lang="ru-RU" b="1" dirty="0" err="1">
                <a:solidFill>
                  <a:schemeClr val="tx2"/>
                </a:solidFill>
                <a:latin typeface="Georgia" pitchFamily="18" charset="0"/>
              </a:rPr>
              <a:t>Онон</a:t>
            </a: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 (рядом с озером Байкал).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ru-RU" b="1" dirty="0">
              <a:solidFill>
                <a:schemeClr val="tx2"/>
              </a:solidFill>
              <a:latin typeface="Georgia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Отец </a:t>
            </a:r>
            <a:r>
              <a:rPr lang="ru-RU" b="1" dirty="0" err="1">
                <a:solidFill>
                  <a:schemeClr val="tx2"/>
                </a:solidFill>
                <a:latin typeface="Georgia" pitchFamily="18" charset="0"/>
              </a:rPr>
              <a:t>Темучина</a:t>
            </a: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, </a:t>
            </a:r>
            <a:r>
              <a:rPr lang="ru-RU" b="1" dirty="0" err="1">
                <a:solidFill>
                  <a:schemeClr val="tx2"/>
                </a:solidFill>
                <a:latin typeface="Georgia" pitchFamily="18" charset="0"/>
              </a:rPr>
              <a:t>Есугей-багатур</a:t>
            </a: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, был вождем, в своем племени считался героем. Сына он назвал в честь татарского вождя, побежденного им накануне его рождения.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ru-RU" b="1" dirty="0">
              <a:solidFill>
                <a:schemeClr val="tx2"/>
              </a:solidFill>
              <a:latin typeface="Georgia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Мать </a:t>
            </a:r>
            <a:r>
              <a:rPr lang="ru-RU" b="1" dirty="0" err="1">
                <a:solidFill>
                  <a:schemeClr val="tx2"/>
                </a:solidFill>
                <a:latin typeface="Georgia" pitchFamily="18" charset="0"/>
              </a:rPr>
              <a:t>Темучина</a:t>
            </a: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 звали </a:t>
            </a:r>
            <a:r>
              <a:rPr lang="ru-RU" b="1" dirty="0" err="1">
                <a:solidFill>
                  <a:schemeClr val="tx2"/>
                </a:solidFill>
                <a:latin typeface="Georgia" pitchFamily="18" charset="0"/>
              </a:rPr>
              <a:t>Оэлун</a:t>
            </a:r>
            <a:r>
              <a:rPr lang="ru-RU" b="1" dirty="0">
                <a:solidFill>
                  <a:schemeClr val="tx2"/>
                </a:solidFill>
                <a:latin typeface="Georgia" pitchFamily="18" charset="0"/>
              </a:rPr>
              <a:t>, она была одной из двух жен </a:t>
            </a:r>
            <a:r>
              <a:rPr lang="ru-RU" b="1" dirty="0" err="1">
                <a:solidFill>
                  <a:schemeClr val="tx2"/>
                </a:solidFill>
                <a:latin typeface="Georgia" pitchFamily="18" charset="0"/>
              </a:rPr>
              <a:t>Есугей-багатура</a:t>
            </a:r>
            <a:r>
              <a:rPr lang="ru-RU" sz="2000" b="1" dirty="0">
                <a:solidFill>
                  <a:schemeClr val="tx2"/>
                </a:solidFill>
                <a:latin typeface="Georgia" pitchFamily="18" charset="0"/>
              </a:rPr>
              <a:t>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00232" y="3000372"/>
            <a:ext cx="6929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Georgia" pitchFamily="18" charset="0"/>
                <a:ea typeface="+mj-ea"/>
                <a:cs typeface="+mj-cs"/>
              </a:rPr>
              <a:t>Родители Чингисхана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785918" y="3811012"/>
            <a:ext cx="70723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>
                <a:solidFill>
                  <a:schemeClr val="tx2"/>
                </a:solidFill>
                <a:latin typeface="Georgia" pitchFamily="18" charset="0"/>
              </a:rPr>
              <a:t>Будущий </a:t>
            </a:r>
            <a:r>
              <a:rPr lang="ru-RU" sz="2400" b="1" dirty="0" err="1">
                <a:solidFill>
                  <a:schemeClr val="tx2"/>
                </a:solidFill>
                <a:latin typeface="Georgia" pitchFamily="18" charset="0"/>
              </a:rPr>
              <a:t>Чингис-хан</a:t>
            </a:r>
            <a:r>
              <a:rPr lang="ru-RU" sz="2400" b="1" dirty="0">
                <a:solidFill>
                  <a:schemeClr val="tx2"/>
                </a:solidFill>
                <a:latin typeface="Georgia" pitchFamily="18" charset="0"/>
              </a:rPr>
              <a:t> не получил никакого образования. Его народ был крайне неразвит. На протяжении всей жизни завоеватель огромных территорий не знал ни одного языка, кроме монгольского. В будущем он заставлял своих многочисленных потомков обучаться многим наукам. </a:t>
            </a:r>
          </a:p>
        </p:txBody>
      </p:sp>
      <p:pic>
        <p:nvPicPr>
          <p:cNvPr id="15362" name="Picture 2" descr="C:\Users\LikinFride\Pictures\ллллл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0"/>
            <a:ext cx="4572032" cy="335596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000364" y="3286124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Georgia" pitchFamily="18" charset="0"/>
                <a:ea typeface="+mj-ea"/>
                <a:cs typeface="+mj-cs"/>
              </a:rPr>
              <a:t>Образование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285852" y="3286124"/>
            <a:ext cx="7858148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1171 год – отец сватает девятилетнего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Темучина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девочке из соседнего рода и, по обычаю, оставляет его в семье невесты до совершеннолетия. На пути домой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Есугей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был отравлен </a:t>
            </a:r>
          </a:p>
          <a:p>
            <a:pPr lvl="0"/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После смерти отца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Темучин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возвращается в семью. Спустя короткое время жены и дети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Есугея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были изгнаны и несколько лет скитались по степям. Земли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Есугея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занимает его родственник. </a:t>
            </a:r>
          </a:p>
          <a:p>
            <a:pPr lvl="0"/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Родственник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Темучина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видит в нем соперника и преследует его. Но семье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Есугей-багатура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все же удается перекочевать в безопасное место.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ru-RU" sz="2400" b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pic>
        <p:nvPicPr>
          <p:cNvPr id="2052" name="Picture 4" descr="Картинка 170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0"/>
            <a:ext cx="3286148" cy="3357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3429000"/>
            <a:ext cx="7715272" cy="4525963"/>
          </a:xfrm>
        </p:spPr>
        <p:txBody>
          <a:bodyPr/>
          <a:lstStyle/>
          <a:p>
            <a:pPr lvl="0"/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Через некоторое время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Темучин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женится на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Бортэ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– девушке, которой был сосватан. Ему удается найти поддержку у друга покойного отца, могущественного хана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Торгула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. Постепенно у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Темучина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появляются воины. Он совершает набеги на соседние земли, постепенно завоевывая территории и скот</a:t>
            </a:r>
            <a:r>
              <a:rPr lang="ru-RU" u="sng" dirty="0" smtClean="0"/>
              <a:t>.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pic>
        <p:nvPicPr>
          <p:cNvPr id="1027" name="Picture 3" descr="Картинка 8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43306" y="0"/>
            <a:ext cx="2643206" cy="3500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3286124"/>
            <a:ext cx="7472386" cy="452596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Около 1200 года – первый серьезный военный поход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Темучина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. Совместно с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Торгулом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он ведет войну против татар и выигрывает ее, захватив богатые трофеи. </a:t>
            </a:r>
          </a:p>
          <a:p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1202 год –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Темучин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самостоятельно и успешно воюет с татарами. Постепенно его улус увеличивается и укрепляется. </a:t>
            </a:r>
          </a:p>
          <a:p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1203 год –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Темучин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разбивает коалицию, сложившуюся против него. </a:t>
            </a:r>
          </a:p>
          <a:p>
            <a:endParaRPr lang="ru-RU" dirty="0"/>
          </a:p>
        </p:txBody>
      </p:sp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pic>
        <p:nvPicPr>
          <p:cNvPr id="20482" name="Picture 2" descr="Картинка 28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28794" y="0"/>
            <a:ext cx="6000792" cy="33837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214414" y="1841242"/>
            <a:ext cx="771527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1206 год – на курултае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Темучин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провозглашен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Чингис-ханом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(великим ханом над всеми племенами). Монгольские племена объединяются в единое государство, во главе которого встает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Темучин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. Он издает новый свод законов – Яса. Чингисхан активно ведет политику, направленную на объединение враждующих ранее племен. Население Монгольского государства он делит на десятки, сотни, тысячи и десятки тысяч (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тумены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), не обращая внимание на принадлежность своих граждан к племенам. В этом государстве все крепкие здоровые мужчины считаются воинами, которые в мирное время занимаются хозяйством, а в случае войны берутся за оружие. Таким образом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Темучин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смог получить под свое командование 95-тысячное войско. </a:t>
            </a:r>
          </a:p>
        </p:txBody>
      </p:sp>
      <p:pic>
        <p:nvPicPr>
          <p:cNvPr id="8" name="Picture 2" descr="Картинка 22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0"/>
            <a:ext cx="3429024" cy="18573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артинка 41 из 14478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14290"/>
            <a:ext cx="3871682" cy="664371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071934" y="642918"/>
            <a:ext cx="54292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1207 – 1211 годы – в этот период Чингисхан со своим войском завоевывает земли уйгуров, киргизов и якутов. Фактически, территорией Монгольского государства становится вся Восточная Сибирь. Все покоренные народы обязаны платить Чингисхану дань.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1209 год –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Темучин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завоевывает Среднюю Азию. Теперь он намерен покорить Китай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pic>
        <p:nvPicPr>
          <p:cNvPr id="23555" name="Picture 3" descr="Картинка 44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0"/>
            <a:ext cx="5500726" cy="371046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285852" y="3714752"/>
            <a:ext cx="785814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1213 год – Чингисхан («Истинный властитель», как он себя называет) вторгается в Китайскую империю, потратив предыдущие два года на завоевание приграничных территорий. Поход Чингисхана в Китай можно считать триумфальным – он целенаправленно продвигается в центр страны, сметая малейшее сопротивление на своем пути. Многие китайские полководцы сдаются ему без боя, некоторые переходят на его сторону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14414" y="2703016"/>
            <a:ext cx="792958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1215 год – Чингисхан окончательно утверждается в Китае, завоевывает Пекин. Война монголов с Китаем продолжится до 1235 года, и завершит ее уже преемник Чингисхана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Удэгей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1216 год – разоренный Китай больше не в состоянии, как раньше, торговать с монголами. Чингисхан все чаще предпринимает походы на запад. В его планы входит завоевание Казахстана и Средней Азии. </a:t>
            </a:r>
          </a:p>
        </p:txBody>
      </p:sp>
      <p:pic>
        <p:nvPicPr>
          <p:cNvPr id="25603" name="Picture 3" descr="Картинка 49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0"/>
            <a:ext cx="4214842" cy="27044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500430" y="333137"/>
            <a:ext cx="5072098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900" b="1" dirty="0" smtClean="0">
                <a:solidFill>
                  <a:schemeClr val="tx2"/>
                </a:solidFill>
                <a:latin typeface="Georgia" pitchFamily="18" charset="0"/>
              </a:rPr>
              <a:t>1218 год – интересы торговли вынуждают Чингисхана вести дипломатические переговоры с </a:t>
            </a:r>
            <a:r>
              <a:rPr lang="ru-RU" sz="1900" b="1" dirty="0" err="1" smtClean="0">
                <a:solidFill>
                  <a:schemeClr val="tx2"/>
                </a:solidFill>
                <a:latin typeface="Georgia" pitchFamily="18" charset="0"/>
              </a:rPr>
              <a:t>хорезхшахом</a:t>
            </a:r>
            <a:r>
              <a:rPr lang="ru-RU" sz="1900" b="1" dirty="0" smtClean="0">
                <a:solidFill>
                  <a:schemeClr val="tx2"/>
                </a:solidFill>
                <a:latin typeface="Georgia" pitchFamily="18" charset="0"/>
              </a:rPr>
              <a:t> Мухаммедом, владевшим Ираном и мусульманскими территориями Средней Азии. Между двумя правителями достигнута договоренность о добрососедских отношениях, и Чингисхан отправляет в Хорезм первых купцов. Но правитель города </a:t>
            </a:r>
            <a:r>
              <a:rPr lang="ru-RU" sz="1900" b="1" dirty="0" err="1" smtClean="0">
                <a:solidFill>
                  <a:schemeClr val="tx2"/>
                </a:solidFill>
                <a:latin typeface="Georgia" pitchFamily="18" charset="0"/>
              </a:rPr>
              <a:t>Отрара</a:t>
            </a:r>
            <a:r>
              <a:rPr lang="ru-RU" sz="1900" b="1" dirty="0" smtClean="0">
                <a:solidFill>
                  <a:schemeClr val="tx2"/>
                </a:solidFill>
                <a:latin typeface="Georgia" pitchFamily="18" charset="0"/>
              </a:rPr>
              <a:t> обвиняет купцов в шпионаже и убивает их. Мухаммед не выдал нарушившего договоренность хана, вместо этого он казнил одного из послов Чингисхана, а другим обрезал бороды, нанеся тем самым тяжкое оскорбление всему Монгольскому государству. Война становится неизбежной. Войско Чингисхана поворачивает на запад </a:t>
            </a:r>
          </a:p>
        </p:txBody>
      </p:sp>
      <p:pic>
        <p:nvPicPr>
          <p:cNvPr id="28675" name="Picture 3" descr="http://shkolazhizni.ru/img/content/i43/43154_or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14324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71604" y="2703016"/>
            <a:ext cx="6858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1219 год – Чингисхан лично участвует в среднеазиатском походе. Монгольское войско разделено на несколько частей, которыми командуют сыновья предводителя. Город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Отрар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, в котором убили купцов, монголы сравняли с землей.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Одновременно Чингисхан отправляет сильное войско под командованием своих сыновей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Джебе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и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Субедея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в «западные земли». </a:t>
            </a:r>
          </a:p>
        </p:txBody>
      </p:sp>
      <p:pic>
        <p:nvPicPr>
          <p:cNvPr id="27651" name="Picture 3" descr="Картинка 72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0"/>
            <a:ext cx="5786478" cy="28094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14480" y="2428868"/>
            <a:ext cx="67151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1220 год – Мухаммед побежден. Он бежит, отряды Чингисхана преследуют его через Персию, Кавказ и южные земли Руси.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1221 год – Чингисхан завоевывает Афганистан.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1223 год – монголы полностью захватывают территории, ранее принадлежавшие Мухаммеду. Они простираются от реки Инд до берега Каспийского моря</a:t>
            </a:r>
          </a:p>
        </p:txBody>
      </p:sp>
      <p:pic>
        <p:nvPicPr>
          <p:cNvPr id="26627" name="Picture 3" descr="Картинка 84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0"/>
            <a:ext cx="6715172" cy="2500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14414" y="0"/>
            <a:ext cx="792958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1225 год – Чингисхан возвращается в Монголию. В этом же году из русских земель приходит войско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Джебе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и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Субедея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. Русь не захвачена ими только потому, что ее покорение не являлось целью разведывательного похода. Слабость раздробленной Руси в полной мере показала битва на реке Калке 31 мая 1223 года.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После возвращения в Монголию Чингисхан вновь предпринимает поход по Западному Китаю. </a:t>
            </a:r>
          </a:p>
        </p:txBody>
      </p:sp>
      <p:pic>
        <p:nvPicPr>
          <p:cNvPr id="5" name="Рисунок 4" descr="Картинка 221 из 14478"/>
          <p:cNvPicPr/>
          <p:nvPr/>
        </p:nvPicPr>
        <p:blipFill>
          <a:blip r:embed="rId4"/>
          <a:srcRect l="8000" t="4167" r="8000" b="6251"/>
          <a:stretch>
            <a:fillRect/>
          </a:stretch>
        </p:blipFill>
        <p:spPr bwMode="auto">
          <a:xfrm>
            <a:off x="3357554" y="3714752"/>
            <a:ext cx="2714644" cy="3143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14414" y="4549676"/>
            <a:ext cx="79295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Начало 1226 года – новый поход на страну тангутов.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Август 1227 года – в разгар кампании против тангутов астрологи сообщают Чингисхану, что ему грозит опасность. Завоеватель принимает решение вернуться в Монголию</a:t>
            </a:r>
          </a:p>
        </p:txBody>
      </p:sp>
      <p:pic>
        <p:nvPicPr>
          <p:cNvPr id="30723" name="Picture 3" descr="Картинка 119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0"/>
            <a:ext cx="6357982" cy="44291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28728" y="4214818"/>
            <a:ext cx="6858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3200" b="1" dirty="0" smtClean="0">
                <a:solidFill>
                  <a:schemeClr val="tx2"/>
                </a:solidFill>
                <a:latin typeface="Georgia" pitchFamily="18" charset="0"/>
              </a:rPr>
              <a:t>18 августа 1227 года – Чингисхан умирает по пути в Монголию. Точное место его захоронения неизвестно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. </a:t>
            </a:r>
          </a:p>
        </p:txBody>
      </p:sp>
      <p:pic>
        <p:nvPicPr>
          <p:cNvPr id="29699" name="Picture 3" descr="Картинка 108 из 14478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092" y="0"/>
            <a:ext cx="4714908" cy="3786190"/>
          </a:xfrm>
          <a:prstGeom prst="rect">
            <a:avLst/>
          </a:prstGeom>
          <a:noFill/>
        </p:spPr>
      </p:pic>
      <p:pic>
        <p:nvPicPr>
          <p:cNvPr id="29701" name="Picture 5" descr="Картинка 198 из 14478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0166" y="0"/>
            <a:ext cx="2428892" cy="38576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pic>
        <p:nvPicPr>
          <p:cNvPr id="5" name="Рисунок 4" descr="http://oldchita.megalink.ru/persona/images/chingiskhan1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1500174"/>
            <a:ext cx="3714776" cy="51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42976" y="0"/>
            <a:ext cx="89297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Georgia" pitchFamily="18" charset="0"/>
                <a:ea typeface="+mj-ea"/>
                <a:cs typeface="+mj-cs"/>
              </a:rPr>
              <a:t>Чингисхан в современном</a:t>
            </a:r>
          </a:p>
          <a:p>
            <a:r>
              <a:rPr lang="ru-RU" sz="4000" b="1" dirty="0" smtClean="0">
                <a:solidFill>
                  <a:srgbClr val="FF0000"/>
                </a:solidFill>
                <a:latin typeface="Georgia" pitchFamily="18" charset="0"/>
                <a:ea typeface="+mj-ea"/>
                <a:cs typeface="+mj-cs"/>
              </a:rPr>
              <a:t>                      искусстве</a:t>
            </a:r>
            <a:endParaRPr lang="ru-RU" sz="4000" b="1" dirty="0">
              <a:solidFill>
                <a:srgbClr val="FF0000"/>
              </a:solidFill>
              <a:latin typeface="Georgi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500166" y="214290"/>
            <a:ext cx="764383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         Чингисхан провозглашен ЮНЕСКО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         «Человеком тысячелетия».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  Своим сородичем «покорителя Вселенной» считают буряты, монголы, татары, казахи, якуты, калмыки. На Западе, в Китае и России о нём сняты художественные фильмы и написано множество книг.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740000"/>
                </a:solidFill>
                <a:effectLst/>
                <a:latin typeface="Calibri"/>
                <a:ea typeface="Calibri" pitchFamily="34" charset="0"/>
                <a:cs typeface="Arial" pitchFamily="34" charset="0"/>
              </a:rPr>
              <a:t> 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14480" y="3000372"/>
            <a:ext cx="785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     Государство Чингисхана,1227 год</a:t>
            </a:r>
            <a:endParaRPr lang="ru-RU" sz="24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6" name="Рисунок 5" descr="http://oldchita.megalink.ru/images/chingis_state.gif"/>
          <p:cNvPicPr/>
          <p:nvPr/>
        </p:nvPicPr>
        <p:blipFill>
          <a:blip r:embed="rId4"/>
          <a:srcRect t="5357"/>
          <a:stretch>
            <a:fillRect/>
          </a:stretch>
        </p:blipFill>
        <p:spPr bwMode="auto">
          <a:xfrm>
            <a:off x="2357422" y="3500438"/>
            <a:ext cx="528641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1357258" y="2764572"/>
            <a:ext cx="778674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. "Чингисхан", США,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режисер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Генри Левин, историко-приключенческий боевик с Омаром Шерифом в главной роли, вышел на экран лет сорок назад.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2. "Монгол", Россия-Казахстан-Германия, режиссер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Бодров-старший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, 2007 г.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3. "Чингисхан. Великий монгол", по роману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Шеичи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Моримура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"На край земли и моря". Монголия-Япония, режиссер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Шиничиро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Саваи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, 2007 г.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4. "Тайна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Чингис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Хаана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", Россия-Монголия-США, режиссер А.Борисов, примерно 2008 г.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5. "Чингисхан", Великобритания, ВВС, режиссер Эдвард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Базалгетте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, 2005 г.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6. "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Чингис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Хан", Китай, режиссер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Чжу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ru-RU" sz="2000" b="1" dirty="0" err="1" smtClean="0">
                <a:solidFill>
                  <a:schemeClr val="tx2"/>
                </a:solidFill>
                <a:latin typeface="Georgia" pitchFamily="18" charset="0"/>
              </a:rPr>
              <a:t>Веньцзе</a:t>
            </a: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, 2006 г.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85918" y="0"/>
            <a:ext cx="6072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    Фильмы о Чингисхане</a:t>
            </a:r>
          </a:p>
        </p:txBody>
      </p:sp>
      <p:pic>
        <p:nvPicPr>
          <p:cNvPr id="7" name="Рисунок 6" descr="Сергей Бодров о &quot;Монголе&quot;, своем первом фильме из трилогии о Чингисхане"/>
          <p:cNvPicPr/>
          <p:nvPr/>
        </p:nvPicPr>
        <p:blipFill>
          <a:blip r:embed="rId2"/>
          <a:srcRect r="20254"/>
          <a:stretch>
            <a:fillRect/>
          </a:stretch>
        </p:blipFill>
        <p:spPr bwMode="auto">
          <a:xfrm>
            <a:off x="3000364" y="571480"/>
            <a:ext cx="3786214" cy="221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Картинка 38 из 87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57290" y="214290"/>
            <a:ext cx="7572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</a:rPr>
              <a:t>Работы великих художников, посвященные Чингисхану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71604" y="6072206"/>
            <a:ext cx="7572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tx2"/>
                </a:solidFill>
                <a:latin typeface="Georgia" pitchFamily="18" charset="0"/>
              </a:rPr>
              <a:t>Николай Константинович Рерих - Мать Чингисхана</a:t>
            </a:r>
          </a:p>
        </p:txBody>
      </p:sp>
      <p:pic>
        <p:nvPicPr>
          <p:cNvPr id="8" name="Рисунок 7" descr="Картинка 6 из 11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01787" y="1428736"/>
            <a:ext cx="6970741" cy="3805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pic>
        <p:nvPicPr>
          <p:cNvPr id="5" name="Рисунок 4" descr="Картинка 8 из 11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142852"/>
            <a:ext cx="371477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артинка 105 из 111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928670"/>
            <a:ext cx="3500462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143108" y="5929330"/>
            <a:ext cx="74295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Georgia" pitchFamily="18" charset="0"/>
                <a:ea typeface="Calibri" pitchFamily="34" charset="0"/>
                <a:cs typeface="Arial" pitchFamily="34" charset="0"/>
              </a:rPr>
              <a:t>Николай Рерих - Поход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Georgia" pitchFamily="18" charset="0"/>
                <a:ea typeface="Calibri" pitchFamily="34" charset="0"/>
                <a:cs typeface="Arial" pitchFamily="34" charset="0"/>
              </a:rPr>
              <a:t>Чингисхана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5" name="Рисунок 4" descr="Картинка 10 из 111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8" y="571480"/>
            <a:ext cx="5940425" cy="4388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pic>
        <p:nvPicPr>
          <p:cNvPr id="6" name="Рисунок 5" descr="http://aminpro.narod.ru/dopoln/kartinki/vel/vel_0006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142852"/>
            <a:ext cx="357190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артинка 6 из 82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1357298"/>
            <a:ext cx="392909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Картинка 1 из 8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3" y="3214685"/>
            <a:ext cx="5072067" cy="3643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Картинка 38 из 87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357422" y="285728"/>
            <a:ext cx="5715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    Работы скульпторов</a:t>
            </a:r>
          </a:p>
        </p:txBody>
      </p:sp>
      <p:pic>
        <p:nvPicPr>
          <p:cNvPr id="9" name="Рисунок 8" descr="Картинка 16 из 82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928670"/>
            <a:ext cx="385765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1500166" y="5715016"/>
            <a:ext cx="733245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Georgia" pitchFamily="18" charset="0"/>
                <a:ea typeface="Calibri" pitchFamily="34" charset="0"/>
                <a:cs typeface="Arial" pitchFamily="34" charset="0"/>
              </a:rPr>
              <a:t>Скульптура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Georgia" pitchFamily="18" charset="0"/>
                <a:ea typeface="Calibri" pitchFamily="34" charset="0"/>
                <a:cs typeface="Arial" pitchFamily="34" charset="0"/>
              </a:rPr>
              <a:t> Тамерлана, воссозданная по черепу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  <p:pic>
        <p:nvPicPr>
          <p:cNvPr id="6" name="Рисунок 5" descr="Картинка 9 из 82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85728"/>
            <a:ext cx="4500594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00166" y="5715016"/>
            <a:ext cx="6858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  <a:latin typeface="Georgia" pitchFamily="18" charset="0"/>
              </a:rPr>
              <a:t>Конная статуя Чингисхана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 (</a:t>
            </a:r>
            <a:r>
              <a:rPr lang="ru-RU" dirty="0" err="1" smtClean="0">
                <a:solidFill>
                  <a:schemeClr val="tx2"/>
                </a:solidFill>
                <a:latin typeface="Georgia" pitchFamily="18" charset="0"/>
                <a:hlinkClick r:id="rId4" tooltip="Монгольский язык"/>
              </a:rPr>
              <a:t>монг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  <a:hlinkClick r:id="rId4" tooltip="Монгольский язык"/>
              </a:rPr>
              <a:t>.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mn-MN" i="1" dirty="0" smtClean="0">
                <a:solidFill>
                  <a:schemeClr val="tx2"/>
                </a:solidFill>
                <a:latin typeface="Georgia" pitchFamily="18" charset="0"/>
              </a:rPr>
              <a:t>Чингис хааны морьт хөшөө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) в </a:t>
            </a:r>
            <a:r>
              <a:rPr lang="ru-RU" dirty="0" err="1" smtClean="0">
                <a:solidFill>
                  <a:schemeClr val="tx2"/>
                </a:solidFill>
                <a:latin typeface="Georgia" pitchFamily="18" charset="0"/>
              </a:rPr>
              <a:t>Цонжин-Болдоге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 — крупнейший из памятников 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  <a:hlinkClick r:id="rId5" tooltip="Чингисхан"/>
              </a:rPr>
              <a:t>Чингисхану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 в 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  <a:hlinkClick r:id="rId6" tooltip="Монголия"/>
              </a:rPr>
              <a:t>Монголии</a:t>
            </a:r>
            <a:r>
              <a:rPr lang="ru-RU" dirty="0" smtClean="0">
                <a:solidFill>
                  <a:schemeClr val="tx2"/>
                </a:solidFill>
                <a:latin typeface="Georgia" pitchFamily="18" charset="0"/>
              </a:rPr>
              <a:t> и крупнейшая конная статуя в мире</a:t>
            </a:r>
            <a:endParaRPr lang="ru-RU" dirty="0">
              <a:solidFill>
                <a:schemeClr val="tx2"/>
              </a:solidFill>
              <a:latin typeface="Georgia" pitchFamily="18" charset="0"/>
            </a:endParaRPr>
          </a:p>
        </p:txBody>
      </p:sp>
      <p:pic>
        <p:nvPicPr>
          <p:cNvPr id="5" name="Рисунок 4" descr="C:\Users\LikinFride\Pictures\Рисунок1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57356" y="571480"/>
            <a:ext cx="6297615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571604" y="214290"/>
            <a:ext cx="7215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Произведения о Чингисхане</a:t>
            </a:r>
          </a:p>
        </p:txBody>
      </p:sp>
      <p:pic>
        <p:nvPicPr>
          <p:cNvPr id="13" name="Рисунок 12" descr="Картинка 55 из 315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 rot="725746">
            <a:off x="6349385" y="820772"/>
            <a:ext cx="200026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Картинка 104 из 31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 rot="492207">
            <a:off x="6201023" y="3544657"/>
            <a:ext cx="1831831" cy="293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Картинка 113 из 315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3357562"/>
            <a:ext cx="2047872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Картинка 9 из 315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620" y="714356"/>
            <a:ext cx="2000264" cy="280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Чингисхан. Книга 1. Повелитель страха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 rot="21073686">
            <a:off x="1767627" y="3775377"/>
            <a:ext cx="1940569" cy="2719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Картинка 25 из 315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 rot="21050328">
            <a:off x="1720116" y="860596"/>
            <a:ext cx="207170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728" y="214290"/>
            <a:ext cx="6555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Произведения о Чингисхане</a:t>
            </a:r>
          </a:p>
        </p:txBody>
      </p:sp>
      <p:pic>
        <p:nvPicPr>
          <p:cNvPr id="6" name="i-main-pic" descr="Картинка 117 из 315">
            <a:hlinkClick r:id="rId4" tgtFrame="_blank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43306" y="857232"/>
            <a:ext cx="26955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-main-pic" descr="Картинка 111 из 315">
            <a:hlinkClick r:id="rId6" tgtFrame="_blank"/>
          </p:cNvPr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 rot="830412">
            <a:off x="6429388" y="1071546"/>
            <a:ext cx="190500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-main-pic" descr="Картинка 143 из 315">
            <a:hlinkClick r:id="rId8" tgtFrame="_blank"/>
          </p:cNvPr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 rot="20737436">
            <a:off x="1620915" y="1064750"/>
            <a:ext cx="2044519" cy="2956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Чингисхан. Книга 3. Солдат неудачи"/>
          <p:cNvPicPr/>
          <p:nvPr/>
        </p:nvPicPr>
        <p:blipFill>
          <a:blip r:embed="rId10"/>
          <a:srcRect/>
          <a:stretch>
            <a:fillRect/>
          </a:stretch>
        </p:blipFill>
        <p:spPr bwMode="auto">
          <a:xfrm rot="21275333">
            <a:off x="1643042" y="4143356"/>
            <a:ext cx="207170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Чингисхан. Великий завоеватель"/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071934" y="4214818"/>
            <a:ext cx="1752608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Чингисхан. Покоритель Вселенной (Аудиокнига)"/>
          <p:cNvPicPr/>
          <p:nvPr/>
        </p:nvPicPr>
        <p:blipFill>
          <a:blip r:embed="rId12"/>
          <a:srcRect/>
          <a:stretch>
            <a:fillRect/>
          </a:stretch>
        </p:blipFill>
        <p:spPr bwMode="auto">
          <a:xfrm rot="495571">
            <a:off x="6324338" y="3834200"/>
            <a:ext cx="1854258" cy="2649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pic>
        <p:nvPicPr>
          <p:cNvPr id="6" name="i-main-pic" descr="Картинка 100 из 315">
            <a:hlinkClick r:id="rId4" tgtFrame="_blank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2000240"/>
            <a:ext cx="2214578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857224" y="0"/>
            <a:ext cx="8286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Бурятские писатели о Чингисхане</a:t>
            </a:r>
          </a:p>
        </p:txBody>
      </p:sp>
      <p:pic>
        <p:nvPicPr>
          <p:cNvPr id="6146" name="Picture 2" descr="http://im2-tub.yandex.net/i?id=34311403-0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28" y="642918"/>
            <a:ext cx="2214578" cy="329726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929190" y="714356"/>
            <a:ext cx="4500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Исай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Калистратович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Калашников </a:t>
            </a:r>
            <a:r>
              <a:rPr lang="ru-RU" b="1" dirty="0" smtClean="0">
                <a:solidFill>
                  <a:schemeClr val="tx2"/>
                </a:solidFill>
                <a:latin typeface="Georgia" pitchFamily="18" charset="0"/>
              </a:rPr>
              <a:t>(1931 - 1980)</a:t>
            </a:r>
          </a:p>
        </p:txBody>
      </p:sp>
      <p:pic>
        <p:nvPicPr>
          <p:cNvPr id="2050" name="Picture 2" descr="C:\Users\LikinFride\Pictures\Рисунок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00760" y="2071678"/>
            <a:ext cx="2743200" cy="4471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agatapov.narod.ru/pics/f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928670"/>
            <a:ext cx="21336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4643406" y="857232"/>
            <a:ext cx="450059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Arial" pitchFamily="34" charset="0"/>
              </a:rPr>
              <a:t>Рассказы: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3"/>
              </a:rPr>
              <a:t> "Первый нукер Чингисхана"</a:t>
            </a:r>
            <a:endParaRPr lang="ru-RU" sz="2400" b="1" dirty="0" smtClean="0">
              <a:solidFill>
                <a:schemeClr val="tx2"/>
              </a:solidFill>
              <a:latin typeface="Georgia" pitchFamily="18" charset="0"/>
              <a:ea typeface="Calibri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4"/>
              </a:rPr>
              <a:t>"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4"/>
              </a:rPr>
              <a:t>Анда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4"/>
              </a:rPr>
              <a:t>"</a:t>
            </a:r>
            <a:endParaRPr lang="ru-RU" sz="2400" b="1" dirty="0" smtClean="0">
              <a:solidFill>
                <a:schemeClr val="tx2"/>
              </a:solidFill>
              <a:latin typeface="Georgia" pitchFamily="18" charset="0"/>
              <a:ea typeface="Calibri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5"/>
              </a:rPr>
              <a:t>"Рождение вождя"</a:t>
            </a:r>
            <a:endParaRPr lang="ru-RU" sz="2400" b="1" dirty="0" smtClean="0">
              <a:solidFill>
                <a:schemeClr val="tx2"/>
              </a:solidFill>
              <a:latin typeface="Georgia" pitchFamily="18" charset="0"/>
              <a:ea typeface="Calibri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6"/>
              </a:rPr>
              <a:t>"Первая охота"</a:t>
            </a:r>
            <a:endParaRPr lang="ru-RU" sz="2400" b="1" dirty="0" smtClean="0">
              <a:solidFill>
                <a:schemeClr val="tx2"/>
              </a:solidFill>
              <a:latin typeface="Georgia" pitchFamily="18" charset="0"/>
              <a:ea typeface="Calibri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Arial" pitchFamily="34" charset="0"/>
              </a:rPr>
              <a:t>Повести</a:t>
            </a:r>
            <a:r>
              <a:rPr lang="ru-RU" sz="2400" b="1" dirty="0" smtClean="0">
                <a:solidFill>
                  <a:srgbClr val="FF0000"/>
                </a:solidFill>
                <a:latin typeface="Georgia" pitchFamily="18" charset="0"/>
                <a:ea typeface="Calibri" pitchFamily="34" charset="0"/>
                <a:cs typeface="Arial" pitchFamily="34" charset="0"/>
              </a:rPr>
              <a:t>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7"/>
              </a:rPr>
              <a:t>"Волк"</a:t>
            </a:r>
            <a:endParaRPr lang="ru-RU" sz="2400" b="1" dirty="0" smtClean="0">
              <a:solidFill>
                <a:schemeClr val="tx2"/>
              </a:solidFill>
              <a:latin typeface="Georgia" pitchFamily="18" charset="0"/>
              <a:ea typeface="Calibri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8"/>
              </a:rPr>
              <a:t>"Путь к миру"</a:t>
            </a:r>
            <a:endParaRPr lang="ru-RU" sz="2400" b="1" dirty="0" smtClean="0">
              <a:solidFill>
                <a:schemeClr val="tx2"/>
              </a:solidFill>
              <a:latin typeface="Georgia" pitchFamily="18" charset="0"/>
              <a:ea typeface="Calibri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9"/>
              </a:rPr>
              <a:t>"Шахматный сад" (киноповесть)</a:t>
            </a:r>
            <a:endParaRPr lang="ru-RU" sz="2400" b="1" dirty="0" smtClean="0">
              <a:solidFill>
                <a:schemeClr val="tx2"/>
              </a:solidFill>
              <a:latin typeface="Georgia" pitchFamily="18" charset="0"/>
              <a:ea typeface="Calibri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  <a:ea typeface="Calibri" pitchFamily="34" charset="0"/>
                <a:cs typeface="Arial" pitchFamily="34" charset="0"/>
              </a:rPr>
              <a:t>Романы: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10"/>
              </a:rPr>
              <a:t>"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10"/>
              </a:rPr>
              <a:t>Тэмуджин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10"/>
              </a:rPr>
              <a:t>"</a:t>
            </a:r>
            <a:endParaRPr lang="ru-RU" sz="2400" b="1" dirty="0" smtClean="0">
              <a:solidFill>
                <a:schemeClr val="tx2"/>
              </a:solidFill>
              <a:latin typeface="Georgia" pitchFamily="18" charset="0"/>
              <a:ea typeface="Calibri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</a:rPr>
              <a:t>Эпос: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11"/>
              </a:rPr>
              <a:t>"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11"/>
              </a:rPr>
              <a:t>Шоно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11"/>
              </a:rPr>
              <a:t>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11"/>
              </a:rPr>
              <a:t>Батор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  <a:ea typeface="Calibri" pitchFamily="34" charset="0"/>
                <a:cs typeface="Arial" pitchFamily="34" charset="0"/>
                <a:hlinkClick r:id="rId11"/>
              </a:rPr>
              <a:t>"</a:t>
            </a:r>
            <a:endParaRPr lang="ru-RU" sz="2400" b="1" dirty="0" smtClean="0">
              <a:solidFill>
                <a:schemeClr val="tx2"/>
              </a:solidFill>
              <a:latin typeface="Georgia" pitchFamily="18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14612" y="214290"/>
            <a:ext cx="40254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 </a:t>
            </a:r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 Алексей </a:t>
            </a:r>
            <a:r>
              <a:rPr lang="ru-RU" sz="3200" b="1" dirty="0" err="1" smtClean="0">
                <a:solidFill>
                  <a:srgbClr val="FF0000"/>
                </a:solidFill>
                <a:latin typeface="Georgia" pitchFamily="18" charset="0"/>
              </a:rPr>
              <a:t>Гатапов</a:t>
            </a:r>
            <a:endParaRPr lang="ru-RU" sz="3200" b="1" dirty="0" smtClean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9" name="Picture 4" descr="Картинка 38 из 87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1785918" y="2500306"/>
            <a:ext cx="657229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  По мотивам рассказа «Первый нукер Чингисхана» снят одноименный художественный фильм. Лауреат II конкурса международной литературной премии им. Константина Нефедьева в номинации «Поэзия» (Всемирный форум поэзии, г. Магнитогорск). В 2004 году удостоен звания лауреата литературной премии им. </a:t>
            </a:r>
            <a:r>
              <a:rPr lang="ru-RU" sz="2400" b="1" dirty="0" err="1" smtClean="0">
                <a:solidFill>
                  <a:schemeClr val="tx2"/>
                </a:solidFill>
                <a:latin typeface="Georgia" pitchFamily="18" charset="0"/>
              </a:rPr>
              <a:t>Исая</a:t>
            </a:r>
            <a:r>
              <a:rPr lang="ru-RU" sz="2400" b="1" dirty="0" smtClean="0">
                <a:solidFill>
                  <a:schemeClr val="tx2"/>
                </a:solidFill>
                <a:latin typeface="Georgia" pitchFamily="18" charset="0"/>
              </a:rPr>
              <a:t> Калашникова (г. Улан-Удэ). </a:t>
            </a:r>
          </a:p>
        </p:txBody>
      </p:sp>
      <p:pic>
        <p:nvPicPr>
          <p:cNvPr id="5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714612" y="214290"/>
            <a:ext cx="40254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 </a:t>
            </a:r>
            <a:r>
              <a:rPr lang="ru-RU" sz="3200" b="1" dirty="0" smtClean="0">
                <a:solidFill>
                  <a:srgbClr val="FF0000"/>
                </a:solidFill>
                <a:latin typeface="Georgia" pitchFamily="18" charset="0"/>
              </a:rPr>
              <a:t> Алексей </a:t>
            </a:r>
            <a:r>
              <a:rPr lang="ru-RU" sz="3200" b="1" dirty="0" err="1" smtClean="0">
                <a:solidFill>
                  <a:srgbClr val="FF0000"/>
                </a:solidFill>
                <a:latin typeface="Georgia" pitchFamily="18" charset="0"/>
              </a:rPr>
              <a:t>Гатапов</a:t>
            </a:r>
            <a:endParaRPr lang="ru-RU" sz="3200" b="1" dirty="0" smtClean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7" name="Рисунок 6" descr="http://agatapov.narod.ru/pics/new-2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928670"/>
            <a:ext cx="592935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785918" y="142852"/>
            <a:ext cx="7358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Georgia" pitchFamily="18" charset="0"/>
              </a:rPr>
              <a:t>    Галерея работ о Чингисхане</a:t>
            </a:r>
            <a:endParaRPr lang="ru-RU" sz="28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9" name="Рисунок 8" descr="Картинка 30 из 315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02" y="3071786"/>
            <a:ext cx="5072098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а 13 из 31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785794"/>
            <a:ext cx="4500594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pic>
        <p:nvPicPr>
          <p:cNvPr id="6" name="Рисунок 5" descr="Картинка 138 из 315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0"/>
            <a:ext cx="371477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www.portalostranah.ru/userfiles/image/011009m-16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357298"/>
            <a:ext cx="428624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pic>
        <p:nvPicPr>
          <p:cNvPr id="6" name="Рисунок 5" descr="Картинка 37 из 315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714356"/>
            <a:ext cx="5940425" cy="4651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а 38 из 8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l="22057" t="11458" r="17281" b="12500"/>
          <a:stretch>
            <a:fillRect/>
          </a:stretch>
        </p:blipFill>
        <p:spPr bwMode="auto">
          <a:xfrm>
            <a:off x="0" y="0"/>
            <a:ext cx="1227589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14480" y="285728"/>
            <a:ext cx="6907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Рисунок 4" descr="C:\Users\LikinFride\Pictures\Рисунок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1357298"/>
            <a:ext cx="3516313" cy="48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</TotalTime>
  <Words>1202</Words>
  <Application>Microsoft Office PowerPoint</Application>
  <PresentationFormat>Экран (4:3)</PresentationFormat>
  <Paragraphs>76</Paragraphs>
  <Slides>35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Чингисхан (Темуджин) Завоеватель,  основатель Монгольского государства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Чингисхан (Темуджин) Завоеватель,  основатель Монгольского государства</dc:title>
  <dc:creator>LikinFride</dc:creator>
  <cp:lastModifiedBy>LikinFride</cp:lastModifiedBy>
  <cp:revision>35</cp:revision>
  <dcterms:created xsi:type="dcterms:W3CDTF">2011-01-30T08:33:31Z</dcterms:created>
  <dcterms:modified xsi:type="dcterms:W3CDTF">2012-01-12T02:08:25Z</dcterms:modified>
</cp:coreProperties>
</file>