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07B7AB73-88DB-444A-8AC7-54BBDD2ABB92}" type="datetimeFigureOut">
              <a:rPr lang="ru-RU" smtClean="0"/>
              <a:t>01.02.2015</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BBBCE7B1-CAA0-484E-B380-0EE536298B13}"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07B7AB73-88DB-444A-8AC7-54BBDD2ABB92}" type="datetimeFigureOut">
              <a:rPr lang="ru-RU" smtClean="0"/>
              <a:t>01.02.2015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BBCE7B1-CAA0-484E-B380-0EE536298B13}"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07B7AB73-88DB-444A-8AC7-54BBDD2ABB92}" type="datetimeFigureOut">
              <a:rPr lang="ru-RU" smtClean="0"/>
              <a:t>01.02.2015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BBCE7B1-CAA0-484E-B380-0EE536298B13}"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07B7AB73-88DB-444A-8AC7-54BBDD2ABB92}" type="datetimeFigureOut">
              <a:rPr lang="ru-RU" smtClean="0"/>
              <a:t>01.02.2015</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BBBCE7B1-CAA0-484E-B380-0EE536298B13}"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07B7AB73-88DB-444A-8AC7-54BBDD2ABB92}" type="datetimeFigureOut">
              <a:rPr lang="ru-RU" smtClean="0"/>
              <a:t>01.02.2015</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BBBCE7B1-CAA0-484E-B380-0EE536298B13}" type="slidenum">
              <a:rPr lang="ru-RU" smtClean="0"/>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07B7AB73-88DB-444A-8AC7-54BBDD2ABB92}" type="datetimeFigureOut">
              <a:rPr lang="ru-RU" smtClean="0"/>
              <a:t>01.02.2015</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BBBCE7B1-CAA0-484E-B380-0EE536298B13}"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07B7AB73-88DB-444A-8AC7-54BBDD2ABB92}" type="datetimeFigureOut">
              <a:rPr lang="ru-RU" smtClean="0"/>
              <a:t>01.02.2015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BBBCE7B1-CAA0-484E-B380-0EE536298B13}" type="slidenum">
              <a:rPr lang="ru-RU" smtClean="0"/>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07B7AB73-88DB-444A-8AC7-54BBDD2ABB92}" type="datetimeFigureOut">
              <a:rPr lang="ru-RU" smtClean="0"/>
              <a:t>01.02.2015</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BBCE7B1-CAA0-484E-B380-0EE536298B13}"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07B7AB73-88DB-444A-8AC7-54BBDD2ABB92}" type="datetimeFigureOut">
              <a:rPr lang="ru-RU" smtClean="0"/>
              <a:t>01.02.2015</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BBCE7B1-CAA0-484E-B380-0EE536298B13}"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07B7AB73-88DB-444A-8AC7-54BBDD2ABB92}" type="datetimeFigureOut">
              <a:rPr lang="ru-RU" smtClean="0"/>
              <a:t>01.02.2015</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BBCE7B1-CAA0-484E-B380-0EE536298B13}"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07B7AB73-88DB-444A-8AC7-54BBDD2ABB92}" type="datetimeFigureOut">
              <a:rPr lang="ru-RU" smtClean="0"/>
              <a:t>01.02.2015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BBBCE7B1-CAA0-484E-B380-0EE536298B13}" type="slidenum">
              <a:rPr lang="ru-RU" smtClean="0"/>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07B7AB73-88DB-444A-8AC7-54BBDD2ABB92}" type="datetimeFigureOut">
              <a:rPr lang="ru-RU" smtClean="0"/>
              <a:t>01.02.2015</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BBCE7B1-CAA0-484E-B380-0EE536298B13}" type="slidenum">
              <a:rPr lang="ru-RU" smtClean="0"/>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ru.wikipedia.org/wiki/Lumbricidae" TargetMode="External"/><Relationship Id="rId3" Type="http://schemas.openxmlformats.org/officeDocument/2006/relationships/hyperlink" Target="https://ru.wikipedia.org/wiki/Oligochaeta" TargetMode="External"/><Relationship Id="rId7" Type="http://schemas.openxmlformats.org/officeDocument/2006/relationships/hyperlink" Target="https://ru.wikipedia.org/wiki/%D0%98%D0%BD%D1%82%D1%80%D0%BE%D0%B4%D1%83%D1%86%D0%B8%D1%80%D0%BE%D0%B2%D0%B0%D0%BD%D0%BD%D1%8B%D0%B9_%D0%B2%D0%B8%D0%B4" TargetMode="External"/><Relationship Id="rId2" Type="http://schemas.openxmlformats.org/officeDocument/2006/relationships/hyperlink" Target="https://ru.wikipedia.org/wiki/%D0%9B%D0%B0%D1%82%D0%B8%D0%BD%D1%81%D0%BA%D0%B8%D0%B9_%D1%8F%D0%B7%D1%8B%D0%BA" TargetMode="External"/><Relationship Id="rId1" Type="http://schemas.openxmlformats.org/officeDocument/2006/relationships/slideLayout" Target="../slideLayouts/slideLayout1.xml"/><Relationship Id="rId6" Type="http://schemas.openxmlformats.org/officeDocument/2006/relationships/hyperlink" Target="https://ru.wikipedia.org/wiki/%D0%90%D1%80%D0%B5%D0%B0%D0%BB" TargetMode="External"/><Relationship Id="rId5" Type="http://schemas.openxmlformats.org/officeDocument/2006/relationships/hyperlink" Target="https://ru.wikipedia.org/wiki/%D0%90%D0%BD%D1%82%D0%B0%D1%80%D0%BA%D1%82%D0%B8%D0%B4%D0%B0" TargetMode="External"/><Relationship Id="rId4" Type="http://schemas.openxmlformats.org/officeDocument/2006/relationships/hyperlink" Target="https://ru.wikipedia.org/w/index.php?title=Haplotaxida&amp;action=edit&amp;redlink=1"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692696"/>
            <a:ext cx="7772400" cy="1470025"/>
          </a:xfrm>
        </p:spPr>
        <p:txBody>
          <a:bodyPr/>
          <a:lstStyle/>
          <a:p>
            <a:r>
              <a:rPr lang="ru-RU" dirty="0" smtClean="0"/>
              <a:t>Дождевой червь</a:t>
            </a:r>
            <a:endParaRPr lang="ru-RU" dirty="0"/>
          </a:p>
        </p:txBody>
      </p:sp>
      <p:sp>
        <p:nvSpPr>
          <p:cNvPr id="3" name="Подзаголовок 2"/>
          <p:cNvSpPr>
            <a:spLocks noGrp="1"/>
          </p:cNvSpPr>
          <p:nvPr>
            <p:ph type="subTitle" idx="1"/>
          </p:nvPr>
        </p:nvSpPr>
        <p:spPr>
          <a:xfrm>
            <a:off x="1371600" y="1988840"/>
            <a:ext cx="6400800" cy="3649960"/>
          </a:xfrm>
        </p:spPr>
        <p:txBody>
          <a:bodyPr>
            <a:normAutofit fontScale="92500"/>
          </a:bodyPr>
          <a:lstStyle/>
          <a:p>
            <a:r>
              <a:rPr lang="ru-RU" b="1" dirty="0" err="1" smtClean="0"/>
              <a:t>Земляны́е</a:t>
            </a:r>
            <a:r>
              <a:rPr lang="ru-RU" dirty="0" smtClean="0"/>
              <a:t> или </a:t>
            </a:r>
            <a:r>
              <a:rPr lang="ru-RU" b="1" dirty="0" err="1" smtClean="0"/>
              <a:t>дождевы́е</a:t>
            </a:r>
            <a:r>
              <a:rPr lang="ru-RU" b="1" dirty="0" smtClean="0"/>
              <a:t> </a:t>
            </a:r>
            <a:r>
              <a:rPr lang="ru-RU" b="1" dirty="0" err="1" smtClean="0"/>
              <a:t>че́рви</a:t>
            </a:r>
            <a:r>
              <a:rPr lang="ru-RU" dirty="0" smtClean="0"/>
              <a:t> (</a:t>
            </a:r>
            <a:r>
              <a:rPr lang="ru-RU" dirty="0" smtClean="0">
                <a:hlinkClick r:id="rId2" tooltip="Латинский язык"/>
              </a:rPr>
              <a:t>лат.</a:t>
            </a:r>
            <a:r>
              <a:rPr lang="ru-RU" dirty="0" smtClean="0"/>
              <a:t> </a:t>
            </a:r>
            <a:r>
              <a:rPr lang="ru-RU" i="1" dirty="0" err="1" smtClean="0"/>
              <a:t>Lumbricina</a:t>
            </a:r>
            <a:r>
              <a:rPr lang="ru-RU" dirty="0" smtClean="0"/>
              <a:t>) — подотряд </a:t>
            </a:r>
            <a:r>
              <a:rPr lang="ru-RU" dirty="0" smtClean="0">
                <a:hlinkClick r:id="rId3" tooltip="Oligochaeta"/>
              </a:rPr>
              <a:t>малощетинковых червей</a:t>
            </a:r>
            <a:r>
              <a:rPr lang="ru-RU" dirty="0" smtClean="0"/>
              <a:t> из отряда </a:t>
            </a:r>
            <a:r>
              <a:rPr lang="ru-RU" i="1" dirty="0" err="1" smtClean="0">
                <a:hlinkClick r:id="rId4" tooltip="Haplotaxida (страница отсутствует)"/>
              </a:rPr>
              <a:t>Haplotaxida</a:t>
            </a:r>
            <a:r>
              <a:rPr lang="ru-RU" dirty="0" smtClean="0"/>
              <a:t>. Обитают на всех континентах, кроме </a:t>
            </a:r>
            <a:r>
              <a:rPr lang="ru-RU" dirty="0" smtClean="0">
                <a:hlinkClick r:id="rId5" tooltip="Антарктида"/>
              </a:rPr>
              <a:t>Антарктиды</a:t>
            </a:r>
            <a:r>
              <a:rPr lang="ru-RU" dirty="0" smtClean="0"/>
              <a:t>, однако лишь немногие виды изначально имели широкий </a:t>
            </a:r>
            <a:r>
              <a:rPr lang="ru-RU" dirty="0" smtClean="0">
                <a:hlinkClick r:id="rId6" tooltip="Ареал"/>
              </a:rPr>
              <a:t>ареал</a:t>
            </a:r>
            <a:r>
              <a:rPr lang="ru-RU" dirty="0" smtClean="0"/>
              <a:t>: распространение ряда представителей произошло за счёт </a:t>
            </a:r>
            <a:r>
              <a:rPr lang="ru-RU" dirty="0" smtClean="0">
                <a:hlinkClick r:id="rId7" tooltip="Интродуцированный вид"/>
              </a:rPr>
              <a:t>интродукции</a:t>
            </a:r>
            <a:r>
              <a:rPr lang="ru-RU" dirty="0" smtClean="0"/>
              <a:t> </a:t>
            </a:r>
            <a:r>
              <a:rPr lang="ru-RU" dirty="0" smtClean="0"/>
              <a:t>человеком. </a:t>
            </a:r>
            <a:r>
              <a:rPr lang="ru-RU" dirty="0" smtClean="0"/>
              <a:t>Наиболее известные европейские земляные черви относятся к семейству </a:t>
            </a:r>
            <a:r>
              <a:rPr lang="ru-RU" i="1" dirty="0" err="1" smtClean="0">
                <a:hlinkClick r:id="rId8" tooltip="Lumbricidae"/>
              </a:rPr>
              <a:t>Lumbricidae</a:t>
            </a:r>
            <a:r>
              <a:rPr lang="ru-RU" dirty="0" smtClean="0"/>
              <a:t>.</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8028384" cy="692696"/>
          </a:xfrm>
        </p:spPr>
        <p:txBody>
          <a:bodyPr/>
          <a:lstStyle/>
          <a:p>
            <a:r>
              <a:rPr lang="ru-RU" dirty="0" smtClean="0"/>
              <a:t>Виды</a:t>
            </a:r>
            <a:endParaRPr lang="ru-RU" dirty="0"/>
          </a:p>
        </p:txBody>
      </p:sp>
      <p:sp>
        <p:nvSpPr>
          <p:cNvPr id="3" name="Содержимое 2"/>
          <p:cNvSpPr>
            <a:spLocks noGrp="1"/>
          </p:cNvSpPr>
          <p:nvPr>
            <p:ph idx="1"/>
          </p:nvPr>
        </p:nvSpPr>
        <p:spPr>
          <a:xfrm>
            <a:off x="0" y="1052736"/>
            <a:ext cx="5580112" cy="5805264"/>
          </a:xfrm>
        </p:spPr>
        <p:txBody>
          <a:bodyPr>
            <a:normAutofit fontScale="62500" lnSpcReduction="20000"/>
          </a:bodyPr>
          <a:lstStyle/>
          <a:p>
            <a:r>
              <a:rPr lang="ru-RU" sz="2400" b="1" dirty="0" smtClean="0"/>
              <a:t>Виды дождевых червей</a:t>
            </a:r>
            <a:br>
              <a:rPr lang="ru-RU" sz="2400" b="1" dirty="0" smtClean="0"/>
            </a:br>
            <a:endParaRPr lang="ru-RU" sz="2400" b="1" dirty="0" smtClean="0"/>
          </a:p>
          <a:p>
            <a:r>
              <a:rPr lang="ru-RU" sz="2400" dirty="0" smtClean="0"/>
              <a:t>По особенностям биологии дождевых червей можно разделить на два типа: к первому относятся черви, питающиеся на поверхности почвы, ко второму — питающиеся в почве. В первом типе можно также выделить подстилочных червей, которые живут в слое подстилки и ни при каких обстоятельствах (даже при пересыхании или промерзании почвы) не опускаются в землю глубже 5—10 сантиметров. К этому же типу относятся почвенно-подстилочные черви, которые проникают в почву глубже 10—20 сантиметров, но только при неблагоприятных условиях, и норные черви, делающие постоянные глубокие ходы (до 1 метра и более), которые они обычно не покидают, а при питании и спаривании высовывают на поверхность почвы только передний конец тела. Второй тип можно разделить на роющих червей, живущих в глубоком горизонте почв, и норных червей, имеющих постоянные ходы, однако питающихся в гумусовом горизонте.</a:t>
            </a:r>
            <a:br>
              <a:rPr lang="ru-RU" sz="2400" dirty="0" smtClean="0"/>
            </a:br>
            <a:endParaRPr lang="ru-RU" sz="2400" dirty="0" smtClean="0"/>
          </a:p>
          <a:p>
            <a:r>
              <a:rPr lang="ru-RU" sz="2400" dirty="0" smtClean="0"/>
              <a:t>Подстилочные и роющие черви населяют места с </a:t>
            </a:r>
            <a:r>
              <a:rPr lang="ru-RU" sz="2400" dirty="0" err="1" smtClean="0"/>
              <a:t>переувлажненными</a:t>
            </a:r>
            <a:r>
              <a:rPr lang="ru-RU" sz="2400" dirty="0" smtClean="0"/>
              <a:t> почвами — берега водоемов, болотистые почвы, почвы влажных субтропиков. В тундре и в тайге обитают лишь подстилочные и почвенно-подстилочные формы, а в степях — только собственно почвенные. Лучше всего они себя чувствуют в условиях хвойно-широколиственных лесов: в этих зонах обитают все типы </a:t>
            </a:r>
            <a:r>
              <a:rPr lang="ru-RU" sz="2400" dirty="0" err="1" smtClean="0"/>
              <a:t>люмбрицид</a:t>
            </a:r>
            <a:r>
              <a:rPr lang="ru-RU" sz="2400" dirty="0" smtClean="0"/>
              <a:t>.</a:t>
            </a:r>
          </a:p>
          <a:p>
            <a:endParaRPr lang="ru-RU" sz="2200" dirty="0"/>
          </a:p>
        </p:txBody>
      </p:sp>
      <p:pic>
        <p:nvPicPr>
          <p:cNvPr id="1026" name="Picture 2" descr="https://upload.wikimedia.org/wikipedia/commons/thumb/9/97/Earthworm_klitellum_copulation_beentree.jpg/800px-Earthworm_klitellum_copulation_beentree.jpg"/>
          <p:cNvPicPr>
            <a:picLocks noChangeAspect="1" noChangeArrowheads="1"/>
          </p:cNvPicPr>
          <p:nvPr/>
        </p:nvPicPr>
        <p:blipFill>
          <a:blip r:embed="rId2" cstate="print"/>
          <a:srcRect/>
          <a:stretch>
            <a:fillRect/>
          </a:stretch>
        </p:blipFill>
        <p:spPr bwMode="auto">
          <a:xfrm>
            <a:off x="5585676" y="1124744"/>
            <a:ext cx="3558324" cy="266429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8686800" cy="838200"/>
          </a:xfrm>
        </p:spPr>
        <p:txBody>
          <a:bodyPr/>
          <a:lstStyle/>
          <a:p>
            <a:r>
              <a:rPr lang="ru-RU" dirty="0" smtClean="0"/>
              <a:t>Образ жизни</a:t>
            </a:r>
            <a:endParaRPr lang="ru-RU" dirty="0"/>
          </a:p>
        </p:txBody>
      </p:sp>
      <p:sp>
        <p:nvSpPr>
          <p:cNvPr id="3" name="Содержимое 2"/>
          <p:cNvSpPr>
            <a:spLocks noGrp="1"/>
          </p:cNvSpPr>
          <p:nvPr>
            <p:ph idx="1"/>
          </p:nvPr>
        </p:nvSpPr>
        <p:spPr>
          <a:xfrm>
            <a:off x="0" y="836712"/>
            <a:ext cx="5508104" cy="6021288"/>
          </a:xfrm>
        </p:spPr>
        <p:txBody>
          <a:bodyPr>
            <a:normAutofit fontScale="62500" lnSpcReduction="20000"/>
          </a:bodyPr>
          <a:lstStyle/>
          <a:p>
            <a:r>
              <a:rPr lang="ru-RU" b="1" dirty="0" smtClean="0"/>
              <a:t>Образ жизни червей</a:t>
            </a:r>
          </a:p>
          <a:p>
            <a:r>
              <a:rPr lang="ru-RU" dirty="0" smtClean="0"/>
              <a:t>По образу жизни черви — животные ночные, и ночью можно наблюдать, как они копошатся повсюду в большом количестве, оставаясь при этом своими хвостами в норках. Вытягиваясь, они обшаривают окружающее пространство, захватывают ртом (при этом глотка червя слегка выворачивается наружу, а затем втягивается обратно) сырые опавшие листья и затаскивают их в норки.</a:t>
            </a:r>
          </a:p>
          <a:p>
            <a:r>
              <a:rPr lang="ru-RU" dirty="0" smtClean="0"/>
              <a:t>Поскольку тело червей необыкновенно растяжимо, да к тому же покрыто слегка загнутыми назад щетинками, они держатся в норке так крепко, что вынуть их из земли, не разорвав на части, очень трудно. Большую часть дня черви остаются в своем жилище. Исключением из этого правила являются больные особи, зараженные личинками паразитической мухи. Такие животные бродят по поверхности почвы среди дня и умирают вне своих нор.</a:t>
            </a:r>
          </a:p>
          <a:p>
            <a:endParaRPr lang="ru-RU" dirty="0"/>
          </a:p>
        </p:txBody>
      </p:sp>
      <p:pic>
        <p:nvPicPr>
          <p:cNvPr id="27650" name="Picture 2" descr="червей в почве"/>
          <p:cNvPicPr>
            <a:picLocks noChangeAspect="1" noChangeArrowheads="1"/>
          </p:cNvPicPr>
          <p:nvPr/>
        </p:nvPicPr>
        <p:blipFill>
          <a:blip r:embed="rId2" cstate="print"/>
          <a:srcRect/>
          <a:stretch>
            <a:fillRect/>
          </a:stretch>
        </p:blipFill>
        <p:spPr bwMode="auto">
          <a:xfrm>
            <a:off x="5436096" y="1124744"/>
            <a:ext cx="3707904" cy="2565602"/>
          </a:xfrm>
          <a:prstGeom prst="rect">
            <a:avLst/>
          </a:prstGeom>
          <a:noFill/>
        </p:spPr>
      </p:pic>
      <p:pic>
        <p:nvPicPr>
          <p:cNvPr id="27652" name="Picture 4" descr="Животные &quot; uCrazy.ru - Источник Хорошего Настроения"/>
          <p:cNvPicPr>
            <a:picLocks noChangeAspect="1" noChangeArrowheads="1"/>
          </p:cNvPicPr>
          <p:nvPr/>
        </p:nvPicPr>
        <p:blipFill>
          <a:blip r:embed="rId3" cstate="print"/>
          <a:srcRect/>
          <a:stretch>
            <a:fillRect/>
          </a:stretch>
        </p:blipFill>
        <p:spPr bwMode="auto">
          <a:xfrm>
            <a:off x="5400914" y="4077072"/>
            <a:ext cx="3743086" cy="2492896"/>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8686800" cy="838200"/>
          </a:xfrm>
        </p:spPr>
        <p:txBody>
          <a:bodyPr/>
          <a:lstStyle/>
          <a:p>
            <a:r>
              <a:rPr lang="ru-RU" dirty="0" smtClean="0"/>
              <a:t>питание</a:t>
            </a:r>
            <a:endParaRPr lang="ru-RU" dirty="0"/>
          </a:p>
        </p:txBody>
      </p:sp>
      <p:sp>
        <p:nvSpPr>
          <p:cNvPr id="3" name="Содержимое 2"/>
          <p:cNvSpPr>
            <a:spLocks noGrp="1"/>
          </p:cNvSpPr>
          <p:nvPr>
            <p:ph idx="1"/>
          </p:nvPr>
        </p:nvSpPr>
        <p:spPr>
          <a:xfrm>
            <a:off x="0" y="980728"/>
            <a:ext cx="5580112" cy="5877272"/>
          </a:xfrm>
        </p:spPr>
        <p:txBody>
          <a:bodyPr>
            <a:normAutofit fontScale="85000" lnSpcReduction="10000"/>
          </a:bodyPr>
          <a:lstStyle/>
          <a:p>
            <a:r>
              <a:rPr lang="ru-RU" b="1" dirty="0" smtClean="0"/>
              <a:t>Питание дождевых червей</a:t>
            </a:r>
          </a:p>
          <a:p>
            <a:r>
              <a:rPr lang="ru-RU" dirty="0" smtClean="0"/>
              <a:t>Дождевые черви всеядны. Они заглатывают огромное количество земли, из которой усваивают органические вещества, точно так же поедают они большое количество всевозможных полусгнивших листьев, за исключением очень твердых или обладающих неприятным для них запахом. При содержании червей в горшках с землей можно наблюдать, как они едят свежие листья некоторых растений.</a:t>
            </a:r>
          </a:p>
          <a:p>
            <a:endParaRPr lang="ru-RU" dirty="0"/>
          </a:p>
        </p:txBody>
      </p:sp>
      <p:pic>
        <p:nvPicPr>
          <p:cNvPr id="28674" name="Picture 2" descr="Дождевые черви."/>
          <p:cNvPicPr>
            <a:picLocks noChangeAspect="1" noChangeArrowheads="1"/>
          </p:cNvPicPr>
          <p:nvPr/>
        </p:nvPicPr>
        <p:blipFill>
          <a:blip r:embed="rId2" cstate="print"/>
          <a:srcRect/>
          <a:stretch>
            <a:fillRect/>
          </a:stretch>
        </p:blipFill>
        <p:spPr bwMode="auto">
          <a:xfrm>
            <a:off x="5436096" y="3140968"/>
            <a:ext cx="3707904" cy="1564736"/>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10</TotalTime>
  <Words>206</Words>
  <Application>Microsoft Office PowerPoint</Application>
  <PresentationFormat>Экран (4:3)</PresentationFormat>
  <Paragraphs>13</Paragraphs>
  <Slides>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vt:i4>
      </vt:variant>
    </vt:vector>
  </HeadingPairs>
  <TitlesOfParts>
    <vt:vector size="5" baseType="lpstr">
      <vt:lpstr>Трек</vt:lpstr>
      <vt:lpstr>Дождевой червь</vt:lpstr>
      <vt:lpstr>Виды</vt:lpstr>
      <vt:lpstr>Образ жизни</vt:lpstr>
      <vt:lpstr>питание</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Дождевой червь</dc:title>
  <dc:creator>Шаман.</dc:creator>
  <cp:lastModifiedBy>Шаман.</cp:lastModifiedBy>
  <cp:revision>2</cp:revision>
  <dcterms:created xsi:type="dcterms:W3CDTF">2015-02-01T11:17:00Z</dcterms:created>
  <dcterms:modified xsi:type="dcterms:W3CDTF">2015-02-01T11:27:08Z</dcterms:modified>
</cp:coreProperties>
</file>